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70"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4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12/2/12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12/2/12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12/2/12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12/2/12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st.fm/user/thisiserdin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aggle.com/c/MusicHackath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ACAR ERDINC</a:t>
            </a:r>
            <a:endParaRPr lang="en-US" dirty="0"/>
          </a:p>
        </p:txBody>
      </p:sp>
      <p:sp>
        <p:nvSpPr>
          <p:cNvPr id="3" name="Title 2"/>
          <p:cNvSpPr>
            <a:spLocks noGrp="1"/>
          </p:cNvSpPr>
          <p:nvPr>
            <p:ph type="title"/>
          </p:nvPr>
        </p:nvSpPr>
        <p:spPr/>
        <p:txBody>
          <a:bodyPr/>
          <a:lstStyle/>
          <a:p>
            <a:r>
              <a:rPr lang="en-US" dirty="0" smtClean="0"/>
              <a:t>MUSIC DATA ANALYSIS</a:t>
            </a:r>
            <a:endParaRPr lang="en-US" dirty="0"/>
          </a:p>
        </p:txBody>
      </p:sp>
    </p:spTree>
    <p:extLst>
      <p:ext uri="{BB962C8B-B14F-4D97-AF65-F5344CB8AC3E}">
        <p14:creationId xmlns:p14="http://schemas.microsoft.com/office/powerpoint/2010/main" val="206555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WORDS TABLE</a:t>
            </a:r>
            <a:endParaRPr lang="en-US" dirty="0"/>
          </a:p>
        </p:txBody>
      </p:sp>
      <p:sp>
        <p:nvSpPr>
          <p:cNvPr id="3" name="Title 2"/>
          <p:cNvSpPr>
            <a:spLocks noGrp="1"/>
          </p:cNvSpPr>
          <p:nvPr>
            <p:ph type="title"/>
          </p:nvPr>
        </p:nvSpPr>
        <p:spPr/>
        <p:txBody>
          <a:bodyPr/>
          <a:lstStyle/>
          <a:p>
            <a:r>
              <a:rPr lang="en-US" dirty="0" smtClean="0"/>
              <a:t>PARAMETERS</a:t>
            </a:r>
            <a:endParaRPr lang="en-US" dirty="0"/>
          </a:p>
        </p:txBody>
      </p:sp>
      <p:pic>
        <p:nvPicPr>
          <p:cNvPr id="4" name="Picture 3"/>
          <p:cNvPicPr>
            <a:picLocks noChangeAspect="1"/>
          </p:cNvPicPr>
          <p:nvPr/>
        </p:nvPicPr>
        <p:blipFill>
          <a:blip r:embed="rId2"/>
          <a:stretch>
            <a:fillRect/>
          </a:stretch>
        </p:blipFill>
        <p:spPr>
          <a:xfrm>
            <a:off x="1733233" y="2150918"/>
            <a:ext cx="5280495" cy="1823028"/>
          </a:xfrm>
          <a:prstGeom prst="rect">
            <a:avLst/>
          </a:prstGeom>
        </p:spPr>
      </p:pic>
      <p:pic>
        <p:nvPicPr>
          <p:cNvPr id="5" name="Picture 4"/>
          <p:cNvPicPr>
            <a:picLocks noChangeAspect="1"/>
          </p:cNvPicPr>
          <p:nvPr/>
        </p:nvPicPr>
        <p:blipFill>
          <a:blip r:embed="rId3"/>
          <a:stretch>
            <a:fillRect/>
          </a:stretch>
        </p:blipFill>
        <p:spPr>
          <a:xfrm>
            <a:off x="1733233" y="3973946"/>
            <a:ext cx="5300383" cy="2260599"/>
          </a:xfrm>
          <a:prstGeom prst="rect">
            <a:avLst/>
          </a:prstGeom>
        </p:spPr>
      </p:pic>
    </p:spTree>
    <p:extLst>
      <p:ext uri="{BB962C8B-B14F-4D97-AF65-F5344CB8AC3E}">
        <p14:creationId xmlns:p14="http://schemas.microsoft.com/office/powerpoint/2010/main" val="340452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Words:</a:t>
            </a:r>
          </a:p>
          <a:p>
            <a:pPr marL="45720" indent="0">
              <a:buNone/>
            </a:pPr>
            <a:r>
              <a:rPr lang="en-US" dirty="0" smtClean="0"/>
              <a:t>Uninspired</a:t>
            </a:r>
            <a:r>
              <a:rPr lang="en-US" dirty="0"/>
              <a:t>, Sophisticated, Aggressive, Edgy, Sociable, Laid back, Wholesome, Uplifting, Intriguing, Legendary, Free, Thoughtful, Outspoken, Serious, Good lyrics, Unattractive, Confident, Old, Youthful, Boring, Current, </a:t>
            </a:r>
            <a:r>
              <a:rPr lang="en-US" dirty="0" err="1"/>
              <a:t>Colourful</a:t>
            </a:r>
            <a:r>
              <a:rPr lang="en-US" dirty="0"/>
              <a:t>, Stylish, Cheap, Irrelevant, Heartfelt, Calm, Pioneer, Outgoing, Inspiring, Beautiful, Fun, Authentic, Credible, Way out, Cool, Catchy, Sensitive, Mainstream, Superficial, Annoying, Dark, Passionate, Not authentic, Good Lyrics, Background, Timeless, Depressing, Original, Talented, Worldly, Distinctive, Approachable, Genius, Trendsetter, Noisy, Upbeat, Relatable, Energetic, Exciting, Emotional, Nostalgic, None of these, Progressive, Sexy, Over, Rebellious, Fake, Cheesy, Popular, Superstar, Relaxed, Intrusive, Unoriginal, Dated, Iconic, Unapproachable, Classic, Playful, Arrogant, Warm, Soulful</a:t>
            </a:r>
          </a:p>
        </p:txBody>
      </p:sp>
      <p:sp>
        <p:nvSpPr>
          <p:cNvPr id="3" name="Title 2"/>
          <p:cNvSpPr>
            <a:spLocks noGrp="1"/>
          </p:cNvSpPr>
          <p:nvPr>
            <p:ph type="title"/>
          </p:nvPr>
        </p:nvSpPr>
        <p:spPr/>
        <p:txBody>
          <a:bodyPr/>
          <a:lstStyle/>
          <a:p>
            <a:r>
              <a:rPr lang="en-US" dirty="0" smtClean="0"/>
              <a:t>parameters</a:t>
            </a:r>
            <a:endParaRPr lang="en-US" dirty="0"/>
          </a:p>
        </p:txBody>
      </p:sp>
    </p:spTree>
    <p:extLst>
      <p:ext uri="{BB962C8B-B14F-4D97-AF65-F5344CB8AC3E}">
        <p14:creationId xmlns:p14="http://schemas.microsoft.com/office/powerpoint/2010/main" val="20565117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Missing values were not modified in the data,</a:t>
            </a:r>
            <a:br>
              <a:rPr lang="en-US" dirty="0" smtClean="0"/>
            </a:br>
            <a:r>
              <a:rPr lang="en-US" dirty="0" smtClean="0"/>
              <a:t>they got handled during analysis.</a:t>
            </a:r>
          </a:p>
          <a:p>
            <a:pPr lvl="1"/>
            <a:r>
              <a:rPr lang="en-US" dirty="0" smtClean="0"/>
              <a:t>For many cases, there were parameters without missing values being used.</a:t>
            </a:r>
          </a:p>
          <a:p>
            <a:pPr lvl="1"/>
            <a:r>
              <a:rPr lang="en-US" dirty="0" smtClean="0"/>
              <a:t>For the other cases, rows with the missing values were removed.</a:t>
            </a:r>
          </a:p>
          <a:p>
            <a:pPr lvl="1"/>
            <a:endParaRPr lang="en-US" dirty="0" smtClean="0"/>
          </a:p>
          <a:p>
            <a:endParaRPr lang="en-US" dirty="0"/>
          </a:p>
          <a:p>
            <a:r>
              <a:rPr lang="en-US" dirty="0" smtClean="0"/>
              <a:t>There were some noise or corruption in the data,</a:t>
            </a:r>
            <a:br>
              <a:rPr lang="en-US" dirty="0" smtClean="0"/>
            </a:br>
            <a:r>
              <a:rPr lang="en-US" dirty="0" smtClean="0"/>
              <a:t>they got handled before the analysis manually.</a:t>
            </a:r>
          </a:p>
          <a:p>
            <a:pPr lvl="1"/>
            <a:r>
              <a:rPr lang="en-US" dirty="0" smtClean="0"/>
              <a:t>Described in more detail on the next part.</a:t>
            </a:r>
          </a:p>
        </p:txBody>
      </p:sp>
      <p:sp>
        <p:nvSpPr>
          <p:cNvPr id="3" name="Title 2"/>
          <p:cNvSpPr>
            <a:spLocks noGrp="1"/>
          </p:cNvSpPr>
          <p:nvPr>
            <p:ph type="title"/>
          </p:nvPr>
        </p:nvSpPr>
        <p:spPr/>
        <p:txBody>
          <a:bodyPr/>
          <a:lstStyle/>
          <a:p>
            <a:r>
              <a:rPr lang="en-US" dirty="0"/>
              <a:t>MISSING VALUES &amp; NOISE</a:t>
            </a:r>
          </a:p>
        </p:txBody>
      </p:sp>
    </p:spTree>
    <p:extLst>
      <p:ext uri="{BB962C8B-B14F-4D97-AF65-F5344CB8AC3E}">
        <p14:creationId xmlns:p14="http://schemas.microsoft.com/office/powerpoint/2010/main" val="56616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Several manual modifications were made on the data before the analysis.</a:t>
            </a:r>
          </a:p>
        </p:txBody>
      </p:sp>
      <p:sp>
        <p:nvSpPr>
          <p:cNvPr id="3" name="Title 2"/>
          <p:cNvSpPr>
            <a:spLocks noGrp="1"/>
          </p:cNvSpPr>
          <p:nvPr>
            <p:ph type="title"/>
          </p:nvPr>
        </p:nvSpPr>
        <p:spPr/>
        <p:txBody>
          <a:bodyPr/>
          <a:lstStyle/>
          <a:p>
            <a:r>
              <a:rPr lang="en-US" dirty="0" smtClean="0"/>
              <a:t>DATA CLEANING</a:t>
            </a:r>
            <a:endParaRPr lang="en-US" dirty="0"/>
          </a:p>
        </p:txBody>
      </p:sp>
      <p:pic>
        <p:nvPicPr>
          <p:cNvPr id="4" name="Picture 3"/>
          <p:cNvPicPr>
            <a:picLocks noChangeAspect="1"/>
          </p:cNvPicPr>
          <p:nvPr/>
        </p:nvPicPr>
        <p:blipFill>
          <a:blip r:embed="rId2"/>
          <a:stretch>
            <a:fillRect/>
          </a:stretch>
        </p:blipFill>
        <p:spPr>
          <a:xfrm>
            <a:off x="1905238" y="2412999"/>
            <a:ext cx="1477580" cy="4315934"/>
          </a:xfrm>
          <a:prstGeom prst="rect">
            <a:avLst/>
          </a:prstGeom>
        </p:spPr>
      </p:pic>
      <p:sp>
        <p:nvSpPr>
          <p:cNvPr id="5" name="Right Arrow 4"/>
          <p:cNvSpPr/>
          <p:nvPr/>
        </p:nvSpPr>
        <p:spPr>
          <a:xfrm>
            <a:off x="3994727" y="3798454"/>
            <a:ext cx="1547091" cy="6927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807364" y="2449258"/>
            <a:ext cx="1737571" cy="4083846"/>
          </a:xfrm>
          <a:prstGeom prst="rect">
            <a:avLst/>
          </a:prstGeom>
        </p:spPr>
      </p:pic>
    </p:spTree>
    <p:extLst>
      <p:ext uri="{BB962C8B-B14F-4D97-AF65-F5344CB8AC3E}">
        <p14:creationId xmlns:p14="http://schemas.microsoft.com/office/powerpoint/2010/main" val="2626453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411" r="3411"/>
          <a:stretch>
            <a:fillRect/>
          </a:stretch>
        </p:blipFill>
        <p:spPr/>
      </p:pic>
      <p:sp>
        <p:nvSpPr>
          <p:cNvPr id="3" name="Title 2"/>
          <p:cNvSpPr>
            <a:spLocks noGrp="1"/>
          </p:cNvSpPr>
          <p:nvPr>
            <p:ph type="title"/>
          </p:nvPr>
        </p:nvSpPr>
        <p:spPr/>
        <p:txBody>
          <a:bodyPr/>
          <a:lstStyle/>
          <a:p>
            <a:r>
              <a:rPr lang="en-US" dirty="0"/>
              <a:t>DATA CLEANING</a:t>
            </a:r>
          </a:p>
        </p:txBody>
      </p:sp>
    </p:spTree>
    <p:extLst>
      <p:ext uri="{BB962C8B-B14F-4D97-AF65-F5344CB8AC3E}">
        <p14:creationId xmlns:p14="http://schemas.microsoft.com/office/powerpoint/2010/main" val="354601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Rounded Question answers for User Table.</a:t>
            </a:r>
          </a:p>
          <a:p>
            <a:endParaRPr lang="en-US" dirty="0"/>
          </a:p>
          <a:p>
            <a:r>
              <a:rPr lang="en-US" dirty="0" smtClean="0"/>
              <a:t>Resolved parameter inconsistency in Words Table.</a:t>
            </a:r>
            <a:endParaRPr lang="en-US" dirty="0"/>
          </a:p>
        </p:txBody>
      </p:sp>
      <p:sp>
        <p:nvSpPr>
          <p:cNvPr id="3" name="Title 2"/>
          <p:cNvSpPr>
            <a:spLocks noGrp="1"/>
          </p:cNvSpPr>
          <p:nvPr>
            <p:ph type="title"/>
          </p:nvPr>
        </p:nvSpPr>
        <p:spPr/>
        <p:txBody>
          <a:bodyPr/>
          <a:lstStyle/>
          <a:p>
            <a:r>
              <a:rPr lang="en-US" dirty="0"/>
              <a:t>DATA CLEANING</a:t>
            </a:r>
          </a:p>
        </p:txBody>
      </p:sp>
    </p:spTree>
    <p:extLst>
      <p:ext uri="{BB962C8B-B14F-4D97-AF65-F5344CB8AC3E}">
        <p14:creationId xmlns:p14="http://schemas.microsoft.com/office/powerpoint/2010/main" val="398451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KNIME</a:t>
            </a:r>
          </a:p>
          <a:p>
            <a:endParaRPr lang="en-US" dirty="0"/>
          </a:p>
          <a:p>
            <a:r>
              <a:rPr lang="en-US" dirty="0" err="1" smtClean="0"/>
              <a:t>Weka</a:t>
            </a:r>
            <a:r>
              <a:rPr lang="en-US" dirty="0" smtClean="0"/>
              <a:t> Package for </a:t>
            </a:r>
            <a:r>
              <a:rPr lang="en-US" dirty="0" err="1" smtClean="0"/>
              <a:t>Knime</a:t>
            </a:r>
            <a:endParaRPr lang="en-US" dirty="0" smtClean="0"/>
          </a:p>
          <a:p>
            <a:endParaRPr lang="en-US" dirty="0"/>
          </a:p>
          <a:p>
            <a:r>
              <a:rPr lang="en-US" dirty="0" smtClean="0"/>
              <a:t>Excel &amp; </a:t>
            </a:r>
            <a:r>
              <a:rPr lang="en-US" dirty="0" err="1" smtClean="0"/>
              <a:t>Textedit</a:t>
            </a:r>
            <a:endParaRPr lang="en-US" dirty="0" smtClean="0"/>
          </a:p>
          <a:p>
            <a:pPr lvl="1"/>
            <a:endParaRPr lang="en-US" dirty="0"/>
          </a:p>
        </p:txBody>
      </p:sp>
      <p:sp>
        <p:nvSpPr>
          <p:cNvPr id="3" name="Title 2"/>
          <p:cNvSpPr>
            <a:spLocks noGrp="1"/>
          </p:cNvSpPr>
          <p:nvPr>
            <p:ph type="title"/>
          </p:nvPr>
        </p:nvSpPr>
        <p:spPr/>
        <p:txBody>
          <a:bodyPr/>
          <a:lstStyle/>
          <a:p>
            <a:r>
              <a:rPr lang="en-US" dirty="0" smtClean="0"/>
              <a:t>TOOLS USED</a:t>
            </a:r>
            <a:endParaRPr lang="en-US" dirty="0"/>
          </a:p>
        </p:txBody>
      </p:sp>
      <p:pic>
        <p:nvPicPr>
          <p:cNvPr id="4" name="Picture 3"/>
          <p:cNvPicPr>
            <a:picLocks noChangeAspect="1"/>
          </p:cNvPicPr>
          <p:nvPr/>
        </p:nvPicPr>
        <p:blipFill>
          <a:blip r:embed="rId2"/>
          <a:stretch>
            <a:fillRect/>
          </a:stretch>
        </p:blipFill>
        <p:spPr>
          <a:xfrm>
            <a:off x="4327236" y="1846071"/>
            <a:ext cx="4102005" cy="4583545"/>
          </a:xfrm>
          <a:prstGeom prst="rect">
            <a:avLst/>
          </a:prstGeom>
        </p:spPr>
      </p:pic>
    </p:spTree>
    <p:extLst>
      <p:ext uri="{BB962C8B-B14F-4D97-AF65-F5344CB8AC3E}">
        <p14:creationId xmlns:p14="http://schemas.microsoft.com/office/powerpoint/2010/main" val="380409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Decision Trees:	C4.5, J48</a:t>
            </a:r>
          </a:p>
          <a:p>
            <a:r>
              <a:rPr lang="en-US" dirty="0" smtClean="0"/>
              <a:t>Regression Trees:	M5P</a:t>
            </a:r>
          </a:p>
          <a:p>
            <a:r>
              <a:rPr lang="en-US" dirty="0" smtClean="0"/>
              <a:t>Clustering:		k-Means</a:t>
            </a:r>
          </a:p>
          <a:p>
            <a:r>
              <a:rPr lang="en-US" dirty="0" smtClean="0"/>
              <a:t>Association Rules:	</a:t>
            </a:r>
            <a:r>
              <a:rPr lang="en-US" dirty="0" err="1" smtClean="0"/>
              <a:t>Apriori</a:t>
            </a:r>
            <a:endParaRPr lang="en-US" dirty="0"/>
          </a:p>
        </p:txBody>
      </p:sp>
      <p:sp>
        <p:nvSpPr>
          <p:cNvPr id="3" name="Title 2"/>
          <p:cNvSpPr>
            <a:spLocks noGrp="1"/>
          </p:cNvSpPr>
          <p:nvPr>
            <p:ph type="title"/>
          </p:nvPr>
        </p:nvSpPr>
        <p:spPr/>
        <p:txBody>
          <a:bodyPr/>
          <a:lstStyle/>
          <a:p>
            <a:r>
              <a:rPr lang="en-US" dirty="0"/>
              <a:t>Methods and Algorithms </a:t>
            </a:r>
            <a:r>
              <a:rPr lang="en-US" dirty="0" smtClean="0"/>
              <a:t>Used</a:t>
            </a:r>
            <a:endParaRPr lang="en-US" dirty="0"/>
          </a:p>
        </p:txBody>
      </p:sp>
    </p:spTree>
    <p:extLst>
      <p:ext uri="{BB962C8B-B14F-4D97-AF65-F5344CB8AC3E}">
        <p14:creationId xmlns:p14="http://schemas.microsoft.com/office/powerpoint/2010/main" val="236263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Willingness to pay for music based on age:</a:t>
            </a:r>
          </a:p>
          <a:p>
            <a:r>
              <a:rPr lang="en-US" dirty="0" smtClean="0"/>
              <a:t>Bin1: very likely, Bin2: neutral, Bin3: very unlikely</a:t>
            </a:r>
          </a:p>
        </p:txBody>
      </p:sp>
      <p:sp>
        <p:nvSpPr>
          <p:cNvPr id="3" name="Title 2"/>
          <p:cNvSpPr>
            <a:spLocks noGrp="1"/>
          </p:cNvSpPr>
          <p:nvPr>
            <p:ph type="title"/>
          </p:nvPr>
        </p:nvSpPr>
        <p:spPr/>
        <p:txBody>
          <a:bodyPr/>
          <a:lstStyle/>
          <a:p>
            <a:r>
              <a:rPr lang="en-US" dirty="0" smtClean="0"/>
              <a:t>CURRENT RESULTS</a:t>
            </a:r>
            <a:endParaRPr lang="en-US" dirty="0"/>
          </a:p>
        </p:txBody>
      </p:sp>
      <p:pic>
        <p:nvPicPr>
          <p:cNvPr id="4" name="Picture 3"/>
          <p:cNvPicPr>
            <a:picLocks noChangeAspect="1"/>
          </p:cNvPicPr>
          <p:nvPr/>
        </p:nvPicPr>
        <p:blipFill>
          <a:blip r:embed="rId2"/>
          <a:stretch>
            <a:fillRect/>
          </a:stretch>
        </p:blipFill>
        <p:spPr>
          <a:xfrm>
            <a:off x="1455882" y="2643909"/>
            <a:ext cx="6057900" cy="2540000"/>
          </a:xfrm>
          <a:prstGeom prst="rect">
            <a:avLst/>
          </a:prstGeom>
        </p:spPr>
      </p:pic>
    </p:spTree>
    <p:extLst>
      <p:ext uri="{BB962C8B-B14F-4D97-AF65-F5344CB8AC3E}">
        <p14:creationId xmlns:p14="http://schemas.microsoft.com/office/powerpoint/2010/main" val="167366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RESULTS</a:t>
            </a:r>
            <a:endParaRPr lang="en-US" dirty="0"/>
          </a:p>
        </p:txBody>
      </p:sp>
      <p:sp>
        <p:nvSpPr>
          <p:cNvPr id="6" name="Content Placeholder 5"/>
          <p:cNvSpPr>
            <a:spLocks noGrp="1"/>
          </p:cNvSpPr>
          <p:nvPr>
            <p:ph idx="1"/>
          </p:nvPr>
        </p:nvSpPr>
        <p:spPr/>
        <p:txBody>
          <a:bodyPr/>
          <a:lstStyle/>
          <a:p>
            <a:r>
              <a:rPr lang="en-US" dirty="0" smtClean="0"/>
              <a:t>Passion for music based on age and gender:</a:t>
            </a:r>
          </a:p>
          <a:p>
            <a:r>
              <a:rPr lang="en-US" dirty="0" smtClean="0"/>
              <a:t>Significant drop of interest by males as they age.</a:t>
            </a:r>
            <a:endParaRPr lang="en-US" dirty="0"/>
          </a:p>
        </p:txBody>
      </p:sp>
      <p:pic>
        <p:nvPicPr>
          <p:cNvPr id="7" name="Picture 6"/>
          <p:cNvPicPr>
            <a:picLocks noChangeAspect="1"/>
          </p:cNvPicPr>
          <p:nvPr/>
        </p:nvPicPr>
        <p:blipFill>
          <a:blip r:embed="rId2"/>
          <a:stretch>
            <a:fillRect/>
          </a:stretch>
        </p:blipFill>
        <p:spPr>
          <a:xfrm>
            <a:off x="426373" y="2996045"/>
            <a:ext cx="8335887" cy="3342409"/>
          </a:xfrm>
          <a:prstGeom prst="rect">
            <a:avLst/>
          </a:prstGeom>
        </p:spPr>
      </p:pic>
    </p:spTree>
    <p:extLst>
      <p:ext uri="{BB962C8B-B14F-4D97-AF65-F5344CB8AC3E}">
        <p14:creationId xmlns:p14="http://schemas.microsoft.com/office/powerpoint/2010/main" val="10658814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Motivation</a:t>
            </a:r>
          </a:p>
          <a:p>
            <a:r>
              <a:rPr lang="en-US" dirty="0" smtClean="0"/>
              <a:t>Data</a:t>
            </a:r>
          </a:p>
          <a:p>
            <a:pPr lvl="1"/>
            <a:r>
              <a:rPr lang="en-US" dirty="0" smtClean="0"/>
              <a:t>Obtaining the data</a:t>
            </a:r>
          </a:p>
          <a:p>
            <a:pPr lvl="1"/>
            <a:r>
              <a:rPr lang="en-US" dirty="0" smtClean="0"/>
              <a:t>Parameters &amp; Statistics</a:t>
            </a:r>
          </a:p>
          <a:p>
            <a:pPr lvl="1"/>
            <a:r>
              <a:rPr lang="en-US" dirty="0" smtClean="0"/>
              <a:t>Missing Values &amp; Noise</a:t>
            </a:r>
          </a:p>
          <a:p>
            <a:pPr lvl="1"/>
            <a:r>
              <a:rPr lang="en-US" dirty="0" smtClean="0"/>
              <a:t>Data Cleaning</a:t>
            </a:r>
          </a:p>
          <a:p>
            <a:r>
              <a:rPr lang="en-US" dirty="0" smtClean="0"/>
              <a:t>Tools Used</a:t>
            </a:r>
          </a:p>
          <a:p>
            <a:r>
              <a:rPr lang="en-US" dirty="0" smtClean="0"/>
              <a:t>Methods and Algorithms Used</a:t>
            </a:r>
          </a:p>
          <a:p>
            <a:r>
              <a:rPr lang="en-US" dirty="0" smtClean="0"/>
              <a:t>Current Results</a:t>
            </a:r>
          </a:p>
          <a:p>
            <a:r>
              <a:rPr lang="en-US" dirty="0" smtClean="0"/>
              <a:t>Feature Work</a:t>
            </a:r>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4077207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2500" dirty="0" smtClean="0"/>
              <a:t>Enjoy music from going out to dance(q7) likeliness</a:t>
            </a:r>
          </a:p>
          <a:p>
            <a:endParaRPr lang="en-US" dirty="0" smtClean="0"/>
          </a:p>
          <a:p>
            <a:pPr marL="45720" indent="0">
              <a:buNone/>
            </a:pPr>
            <a:r>
              <a:rPr lang="en-US" dirty="0"/>
              <a:t>AGE &lt;= 38</a:t>
            </a:r>
          </a:p>
          <a:p>
            <a:pPr marL="45720" indent="0">
              <a:buNone/>
            </a:pPr>
            <a:r>
              <a:rPr lang="en-US" dirty="0"/>
              <a:t>|   AGE &lt;= 30</a:t>
            </a:r>
          </a:p>
          <a:p>
            <a:pPr marL="45720" indent="0">
              <a:buNone/>
            </a:pPr>
            <a:r>
              <a:rPr lang="en-US" dirty="0"/>
              <a:t>|   |   AGE &lt;= 17</a:t>
            </a:r>
          </a:p>
          <a:p>
            <a:pPr marL="45720" indent="0">
              <a:buNone/>
            </a:pPr>
            <a:r>
              <a:rPr lang="en-US" dirty="0"/>
              <a:t>|   |   |   GENDER = Female</a:t>
            </a:r>
          </a:p>
          <a:p>
            <a:pPr marL="45720" indent="0">
              <a:buNone/>
            </a:pPr>
            <a:r>
              <a:rPr lang="en-US" b="1" dirty="0"/>
              <a:t>|   |   |   |   AGE &lt;= 14: Bin1 (1348.28/911.3)</a:t>
            </a:r>
          </a:p>
          <a:p>
            <a:pPr marL="45720" indent="0">
              <a:buNone/>
            </a:pPr>
            <a:r>
              <a:rPr lang="en-US" b="1" dirty="0"/>
              <a:t>|   |   |   |   AGE &gt; 14: Bin2 (1154.37/709.86)</a:t>
            </a:r>
          </a:p>
          <a:p>
            <a:pPr marL="45720" indent="0">
              <a:buNone/>
            </a:pPr>
            <a:r>
              <a:rPr lang="en-US" b="1" dirty="0"/>
              <a:t>|   |   |   GENDER = Male: Bin1 (2856.52/1645.6)</a:t>
            </a:r>
            <a:endParaRPr lang="en-US" dirty="0"/>
          </a:p>
          <a:p>
            <a:pPr marL="45720" indent="0">
              <a:buNone/>
            </a:pPr>
            <a:r>
              <a:rPr lang="en-US" dirty="0"/>
              <a:t>|   |   AGE &gt; 17</a:t>
            </a:r>
          </a:p>
          <a:p>
            <a:pPr marL="45720" indent="0">
              <a:buNone/>
            </a:pPr>
            <a:r>
              <a:rPr lang="en-US" dirty="0"/>
              <a:t>|   |   |   WORKING = Employed30hoursaweek</a:t>
            </a:r>
          </a:p>
          <a:p>
            <a:pPr marL="45720" indent="0">
              <a:buNone/>
            </a:pPr>
            <a:r>
              <a:rPr lang="en-US" b="1" dirty="0"/>
              <a:t>|   |   |   |   AGE &lt;= 23: Bin3 (2159.98/1451.78)</a:t>
            </a:r>
            <a:endParaRPr lang="en-US" dirty="0"/>
          </a:p>
          <a:p>
            <a:pPr marL="45720" indent="0">
              <a:buNone/>
            </a:pPr>
            <a:r>
              <a:rPr lang="en-US" dirty="0"/>
              <a:t>|   |   |   |   AGE &gt; 23</a:t>
            </a:r>
          </a:p>
          <a:p>
            <a:pPr marL="45720" indent="0">
              <a:buNone/>
            </a:pPr>
            <a:r>
              <a:rPr lang="en-US" b="1" dirty="0"/>
              <a:t>|   |   |   |   |   GENDER = Female: Bin3 (2026.75/1348.21)</a:t>
            </a:r>
          </a:p>
          <a:p>
            <a:pPr marL="45720" indent="0">
              <a:buNone/>
            </a:pPr>
            <a:r>
              <a:rPr lang="en-US" b="1" dirty="0"/>
              <a:t>|   |   |   |   |   GENDER = Male: Bin1 (2429.11/1631.77)</a:t>
            </a:r>
            <a:endParaRPr lang="en-US" dirty="0"/>
          </a:p>
          <a:p>
            <a:pPr marL="45720" indent="0">
              <a:buNone/>
            </a:pPr>
            <a:r>
              <a:rPr lang="en-US" dirty="0"/>
              <a:t>|   |   |   WORKING = Full-</a:t>
            </a:r>
            <a:r>
              <a:rPr lang="en-US" dirty="0" err="1"/>
              <a:t>timestudent</a:t>
            </a:r>
            <a:endParaRPr lang="en-US" dirty="0"/>
          </a:p>
          <a:p>
            <a:pPr marL="45720" indent="0">
              <a:buNone/>
            </a:pPr>
            <a:r>
              <a:rPr lang="en-US" dirty="0"/>
              <a:t>|   |   |   |   GENDER = Female</a:t>
            </a:r>
            <a:endParaRPr lang="en-US" b="1" dirty="0"/>
          </a:p>
          <a:p>
            <a:pPr marL="45720" indent="0">
              <a:buNone/>
            </a:pPr>
            <a:r>
              <a:rPr lang="en-US" b="1" dirty="0"/>
              <a:t>|   |   |   |   |   AGE &lt;= 20: Bin3 (1209.23/780.46)</a:t>
            </a:r>
          </a:p>
          <a:p>
            <a:pPr marL="45720" indent="0">
              <a:buNone/>
            </a:pPr>
            <a:r>
              <a:rPr lang="en-US" b="1" dirty="0"/>
              <a:t>|   |   |   |   |   AGE &gt; 20: Bin2 (1035.68/702.71)</a:t>
            </a:r>
          </a:p>
          <a:p>
            <a:pPr marL="45720" indent="0">
              <a:buNone/>
            </a:pPr>
            <a:r>
              <a:rPr lang="en-US" b="1" dirty="0"/>
              <a:t>|   |   |   |   GENDER = Male: Bin1 (2279.89/1522.85)</a:t>
            </a:r>
            <a:endParaRPr lang="en-US" dirty="0"/>
          </a:p>
          <a:p>
            <a:pPr marL="45720" indent="0">
              <a:buNone/>
            </a:pPr>
            <a:r>
              <a:rPr lang="tr-TR" b="1" dirty="0"/>
              <a:t>|   |   |   WORKING = </a:t>
            </a:r>
            <a:r>
              <a:rPr lang="tr-TR" b="1" dirty="0" err="1"/>
              <a:t>Temporarilyunemployed</a:t>
            </a:r>
            <a:r>
              <a:rPr lang="tr-TR" b="1" dirty="0"/>
              <a:t>: Bin1 (1273.44/810.81)</a:t>
            </a:r>
            <a:endParaRPr lang="tr-TR" dirty="0"/>
          </a:p>
          <a:p>
            <a:pPr marL="45720" indent="0">
              <a:buNone/>
            </a:pPr>
            <a:r>
              <a:rPr lang="en-US" dirty="0"/>
              <a:t>|   AGE &gt; 30</a:t>
            </a:r>
          </a:p>
          <a:p>
            <a:pPr marL="45720" indent="0">
              <a:buNone/>
            </a:pPr>
            <a:r>
              <a:rPr lang="en-US" dirty="0"/>
              <a:t>|   |   GENDER = Female</a:t>
            </a:r>
            <a:endParaRPr lang="en-US" b="1" dirty="0"/>
          </a:p>
          <a:p>
            <a:pPr marL="45720" indent="0">
              <a:buNone/>
            </a:pPr>
            <a:r>
              <a:rPr lang="en-US" b="1" dirty="0"/>
              <a:t>|   |   |   AGE &lt;= 34: Bin2 (2348.22/1494.8)</a:t>
            </a:r>
          </a:p>
          <a:p>
            <a:pPr marL="45720" indent="0">
              <a:buNone/>
            </a:pPr>
            <a:r>
              <a:rPr lang="en-US" b="1" dirty="0"/>
              <a:t>|   |   |   AGE &gt; 34: Bin1 (2634.81/1684.67)</a:t>
            </a:r>
            <a:endParaRPr lang="en-US" dirty="0"/>
          </a:p>
          <a:p>
            <a:pPr marL="45720" indent="0">
              <a:buNone/>
            </a:pPr>
            <a:r>
              <a:rPr lang="en-US" dirty="0"/>
              <a:t>|   |   </a:t>
            </a:r>
            <a:r>
              <a:rPr lang="en-US" b="1" dirty="0"/>
              <a:t>GENDER = Male: Bin1 (4805.09/2951.32)</a:t>
            </a:r>
          </a:p>
          <a:p>
            <a:pPr marL="45720" indent="0">
              <a:buNone/>
            </a:pPr>
            <a:r>
              <a:rPr lang="en-US" b="1" dirty="0"/>
              <a:t>AGE &gt; 38: Bin1 (33098.42/15675.13)</a:t>
            </a:r>
            <a:endParaRPr lang="en-US" dirty="0" smtClean="0"/>
          </a:p>
        </p:txBody>
      </p:sp>
      <p:sp>
        <p:nvSpPr>
          <p:cNvPr id="3" name="Title 2"/>
          <p:cNvSpPr>
            <a:spLocks noGrp="1"/>
          </p:cNvSpPr>
          <p:nvPr>
            <p:ph type="title"/>
          </p:nvPr>
        </p:nvSpPr>
        <p:spPr/>
        <p:txBody>
          <a:bodyPr/>
          <a:lstStyle/>
          <a:p>
            <a:r>
              <a:rPr lang="en-US" dirty="0"/>
              <a:t>CURRENT RESULTS</a:t>
            </a:r>
          </a:p>
        </p:txBody>
      </p:sp>
    </p:spTree>
    <p:extLst>
      <p:ext uri="{BB962C8B-B14F-4D97-AF65-F5344CB8AC3E}">
        <p14:creationId xmlns:p14="http://schemas.microsoft.com/office/powerpoint/2010/main" val="157874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2200" dirty="0" smtClean="0"/>
              <a:t>Nightlife tendency(q8) based on various parameters</a:t>
            </a:r>
            <a:r>
              <a:rPr lang="en-US" dirty="0" smtClean="0"/>
              <a:t/>
            </a:r>
            <a:br>
              <a:rPr lang="en-US" dirty="0" smtClean="0"/>
            </a:br>
            <a:endParaRPr lang="en-US" dirty="0" smtClean="0"/>
          </a:p>
          <a:p>
            <a:pPr marL="45720" indent="0">
              <a:buNone/>
            </a:pPr>
            <a:r>
              <a:rPr lang="en-US" dirty="0"/>
              <a:t>AGE &lt;= 33</a:t>
            </a:r>
          </a:p>
          <a:p>
            <a:pPr marL="45720" indent="0">
              <a:buNone/>
            </a:pPr>
            <a:r>
              <a:rPr lang="en-US" dirty="0"/>
              <a:t>|   AGE &lt;= 17: Bin1 (5359.18/2889.45)</a:t>
            </a:r>
          </a:p>
          <a:p>
            <a:pPr marL="45720" indent="0">
              <a:buNone/>
            </a:pPr>
            <a:r>
              <a:rPr lang="en-US" dirty="0"/>
              <a:t>|   AGE &gt; 17</a:t>
            </a:r>
          </a:p>
          <a:p>
            <a:pPr marL="45720" indent="0">
              <a:buNone/>
            </a:pPr>
            <a:r>
              <a:rPr lang="en-US" dirty="0"/>
              <a:t>|   |   WORKING = Employed30hoursaweek</a:t>
            </a:r>
          </a:p>
          <a:p>
            <a:pPr marL="45720" indent="0">
              <a:buNone/>
            </a:pPr>
            <a:r>
              <a:rPr lang="en-US" dirty="0"/>
              <a:t>|   |   |   AGE &gt; 23</a:t>
            </a:r>
          </a:p>
          <a:p>
            <a:pPr marL="45720" indent="0">
              <a:buNone/>
            </a:pPr>
            <a:r>
              <a:rPr lang="en-US" dirty="0"/>
              <a:t>|   |   |   |   GENDER = Female</a:t>
            </a:r>
          </a:p>
          <a:p>
            <a:pPr marL="45720" indent="0">
              <a:buNone/>
            </a:pPr>
            <a:r>
              <a:rPr lang="en-US" b="1" dirty="0"/>
              <a:t>|   |   |   |   |   AGE &lt;= 26: Bin2 (932.28/611.58)</a:t>
            </a:r>
            <a:endParaRPr lang="en-US" dirty="0"/>
          </a:p>
          <a:p>
            <a:pPr marL="45720" indent="0">
              <a:buNone/>
            </a:pPr>
            <a:r>
              <a:rPr lang="en-US" b="1" dirty="0"/>
              <a:t>|   |   |   |   GENDER = Male: Bin1 (3692.56/2379.47)</a:t>
            </a:r>
            <a:endParaRPr lang="en-US" dirty="0"/>
          </a:p>
          <a:p>
            <a:pPr marL="45720" indent="0">
              <a:buNone/>
            </a:pPr>
            <a:r>
              <a:rPr lang="en-US" dirty="0"/>
              <a:t>|   |   WORKING = Employed8-29hoursperweek</a:t>
            </a:r>
          </a:p>
          <a:p>
            <a:pPr marL="45720" indent="0">
              <a:buNone/>
            </a:pPr>
            <a:r>
              <a:rPr lang="en-US" b="1" dirty="0"/>
              <a:t>|   |   |   AGE &gt; 22: Bin1 (1705.71/1023.3)</a:t>
            </a:r>
            <a:endParaRPr lang="en-US" dirty="0"/>
          </a:p>
          <a:p>
            <a:pPr marL="45720" indent="0">
              <a:buNone/>
            </a:pPr>
            <a:r>
              <a:rPr lang="nl-NL" dirty="0"/>
              <a:t>|   |   WORKING = Full-</a:t>
            </a:r>
            <a:r>
              <a:rPr lang="nl-NL" dirty="0" err="1"/>
              <a:t>timehousewifehousehusband</a:t>
            </a:r>
            <a:endParaRPr lang="nl-NL" dirty="0"/>
          </a:p>
          <a:p>
            <a:pPr marL="45720" indent="0">
              <a:buNone/>
            </a:pPr>
            <a:r>
              <a:rPr lang="en-US" dirty="0"/>
              <a:t>|   |   |   AGE &lt;= 27: Bin1 (599.59/385.51)</a:t>
            </a:r>
          </a:p>
          <a:p>
            <a:pPr marL="45720" indent="0">
              <a:buNone/>
            </a:pPr>
            <a:r>
              <a:rPr lang="en-US" dirty="0"/>
              <a:t>|   |   |   AGE &gt; 27</a:t>
            </a:r>
          </a:p>
          <a:p>
            <a:pPr marL="45720" indent="0">
              <a:buNone/>
            </a:pPr>
            <a:r>
              <a:rPr lang="en-US" dirty="0"/>
              <a:t>|   |   |   |   AGE &lt;= 29: Bin2 (158.1/92.61)</a:t>
            </a:r>
          </a:p>
          <a:p>
            <a:pPr marL="45720" indent="0">
              <a:buNone/>
            </a:pPr>
            <a:r>
              <a:rPr lang="en-US" dirty="0"/>
              <a:t>|   |   |   |   AGE &gt; 29: Bin1 (440.23/247.88)</a:t>
            </a:r>
          </a:p>
          <a:p>
            <a:pPr marL="45720" indent="0">
              <a:buNone/>
            </a:pPr>
            <a:r>
              <a:rPr lang="en-US" dirty="0"/>
              <a:t>|   |   WORKING = Full-</a:t>
            </a:r>
            <a:r>
              <a:rPr lang="en-US" dirty="0" err="1"/>
              <a:t>timestudent</a:t>
            </a:r>
            <a:endParaRPr lang="en-US" dirty="0"/>
          </a:p>
          <a:p>
            <a:pPr marL="45720" indent="0">
              <a:buNone/>
            </a:pPr>
            <a:r>
              <a:rPr lang="en-US" b="1" dirty="0"/>
              <a:t>|   |   |   GENDER = Female: Bin1 (2263.38/1422.64)</a:t>
            </a:r>
            <a:endParaRPr lang="en-US" dirty="0"/>
          </a:p>
          <a:p>
            <a:pPr marL="45720" indent="0">
              <a:buNone/>
            </a:pPr>
            <a:r>
              <a:rPr lang="en-US" dirty="0"/>
              <a:t>|   |   |   GENDER = Male</a:t>
            </a:r>
          </a:p>
          <a:p>
            <a:pPr marL="45720" indent="0">
              <a:buNone/>
            </a:pPr>
            <a:r>
              <a:rPr lang="en-US" dirty="0"/>
              <a:t>|   |   |   |   AGE &lt;= 23</a:t>
            </a:r>
          </a:p>
          <a:p>
            <a:pPr marL="45720" indent="0">
              <a:buNone/>
            </a:pPr>
            <a:r>
              <a:rPr lang="en-US" dirty="0"/>
              <a:t>|   |   |   |   |   AGE &lt;= 21</a:t>
            </a:r>
          </a:p>
          <a:p>
            <a:pPr marL="45720" indent="0">
              <a:buNone/>
            </a:pPr>
            <a:r>
              <a:rPr lang="en-US" dirty="0"/>
              <a:t>|   |   |   |   |   |   AGE &lt;= 19: Bin2 (879.12/547.87)</a:t>
            </a:r>
          </a:p>
          <a:p>
            <a:pPr marL="45720" indent="0">
              <a:buNone/>
            </a:pPr>
            <a:r>
              <a:rPr lang="en-US" dirty="0"/>
              <a:t>|   |   |   |   |   |   AGE &gt; 19: Bin1 (675.26/415.01)</a:t>
            </a:r>
          </a:p>
          <a:p>
            <a:pPr marL="45720" indent="0">
              <a:buNone/>
            </a:pPr>
            <a:r>
              <a:rPr lang="tr-TR" b="1" dirty="0"/>
              <a:t>|   |   WORKING = </a:t>
            </a:r>
            <a:r>
              <a:rPr lang="tr-TR" b="1" dirty="0" err="1"/>
              <a:t>Temporarilyunemployed</a:t>
            </a:r>
            <a:r>
              <a:rPr lang="tr-TR" b="1" dirty="0"/>
              <a:t>: Bin1 (1427.86/832.31)</a:t>
            </a:r>
            <a:endParaRPr lang="tr-TR" dirty="0"/>
          </a:p>
          <a:p>
            <a:pPr marL="45720" indent="0">
              <a:buNone/>
            </a:pPr>
            <a:r>
              <a:rPr lang="en-US" b="1" dirty="0"/>
              <a:t>AGE &gt; 33: Bin1 (39385.8/15949.74)</a:t>
            </a:r>
            <a:endParaRPr lang="en-US" dirty="0"/>
          </a:p>
        </p:txBody>
      </p:sp>
      <p:sp>
        <p:nvSpPr>
          <p:cNvPr id="3" name="Title 2"/>
          <p:cNvSpPr>
            <a:spLocks noGrp="1"/>
          </p:cNvSpPr>
          <p:nvPr>
            <p:ph type="title"/>
          </p:nvPr>
        </p:nvSpPr>
        <p:spPr/>
        <p:txBody>
          <a:bodyPr/>
          <a:lstStyle/>
          <a:p>
            <a:r>
              <a:rPr lang="en-US" dirty="0"/>
              <a:t>CURRENT RESULTS</a:t>
            </a:r>
          </a:p>
        </p:txBody>
      </p:sp>
    </p:spTree>
    <p:extLst>
      <p:ext uri="{BB962C8B-B14F-4D97-AF65-F5344CB8AC3E}">
        <p14:creationId xmlns:p14="http://schemas.microsoft.com/office/powerpoint/2010/main" val="429080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 music tendency (q12) based on age and gender:</a:t>
            </a:r>
            <a:br>
              <a:rPr lang="en-US" dirty="0" smtClean="0"/>
            </a:br>
            <a:endParaRPr lang="en-US" dirty="0" smtClean="0"/>
          </a:p>
          <a:p>
            <a:pPr marL="45720" indent="0">
              <a:buNone/>
            </a:pPr>
            <a:r>
              <a:rPr lang="en-US" dirty="0"/>
              <a:t>AGE &lt;= 55: Bin3 (52760.51/29376.09)</a:t>
            </a:r>
          </a:p>
          <a:p>
            <a:pPr marL="45720" indent="0">
              <a:buNone/>
            </a:pPr>
            <a:r>
              <a:rPr lang="en-US" dirty="0"/>
              <a:t>AGE &gt; 55</a:t>
            </a:r>
          </a:p>
          <a:p>
            <a:pPr marL="45720" indent="0">
              <a:buNone/>
            </a:pPr>
            <a:r>
              <a:rPr lang="en-US" dirty="0"/>
              <a:t>|   AGE &lt;= 66: Bin3 (10193.14/6139.72)</a:t>
            </a:r>
          </a:p>
          <a:p>
            <a:pPr marL="45720" indent="0">
              <a:buNone/>
            </a:pPr>
            <a:r>
              <a:rPr lang="en-US" dirty="0"/>
              <a:t>|   AGE &gt; 66</a:t>
            </a:r>
          </a:p>
          <a:p>
            <a:pPr marL="45720" indent="0">
              <a:buNone/>
            </a:pPr>
            <a:r>
              <a:rPr lang="en-US" dirty="0"/>
              <a:t>|   |   AGE &lt;= 72</a:t>
            </a:r>
          </a:p>
          <a:p>
            <a:pPr marL="45720" indent="0">
              <a:buNone/>
            </a:pPr>
            <a:r>
              <a:rPr lang="en-US" dirty="0"/>
              <a:t>|   |   |   GENDER = Female: Bin3 (837.47/542.18)</a:t>
            </a:r>
          </a:p>
          <a:p>
            <a:pPr marL="45720" indent="0">
              <a:buNone/>
            </a:pPr>
            <a:r>
              <a:rPr lang="en-US" dirty="0"/>
              <a:t>|   |   |   GENDER = Male: Bin1 (786.64/510.55)</a:t>
            </a:r>
          </a:p>
          <a:p>
            <a:pPr marL="45720" indent="0">
              <a:buNone/>
            </a:pPr>
            <a:r>
              <a:rPr lang="en-US" dirty="0"/>
              <a:t>|   |   AGE &gt; 72: Bin1 (628.23/355.06)</a:t>
            </a:r>
            <a:endParaRPr lang="en-US" dirty="0"/>
          </a:p>
        </p:txBody>
      </p:sp>
      <p:sp>
        <p:nvSpPr>
          <p:cNvPr id="3" name="Title 2"/>
          <p:cNvSpPr>
            <a:spLocks noGrp="1"/>
          </p:cNvSpPr>
          <p:nvPr>
            <p:ph type="title"/>
          </p:nvPr>
        </p:nvSpPr>
        <p:spPr/>
        <p:txBody>
          <a:bodyPr/>
          <a:lstStyle/>
          <a:p>
            <a:r>
              <a:rPr lang="en-US" dirty="0"/>
              <a:t>CURRENT RESULTS</a:t>
            </a:r>
          </a:p>
        </p:txBody>
      </p:sp>
    </p:spTree>
    <p:extLst>
      <p:ext uri="{BB962C8B-B14F-4D97-AF65-F5344CB8AC3E}">
        <p14:creationId xmlns:p14="http://schemas.microsoft.com/office/powerpoint/2010/main" val="388655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Willingness to pay for pre-releases (q16):</a:t>
            </a:r>
          </a:p>
          <a:p>
            <a:endParaRPr lang="en-US" dirty="0"/>
          </a:p>
          <a:p>
            <a:pPr marL="45720" indent="0">
              <a:buNone/>
            </a:pPr>
            <a:r>
              <a:rPr lang="en-US" dirty="0"/>
              <a:t>AGE &lt;= 30</a:t>
            </a:r>
          </a:p>
          <a:p>
            <a:pPr marL="45720" indent="0">
              <a:buNone/>
            </a:pPr>
            <a:r>
              <a:rPr lang="en-US" b="1" dirty="0"/>
              <a:t>|   AGE &lt;= 16: Bin3 (3943.4/2570.87)</a:t>
            </a:r>
            <a:endParaRPr lang="en-US" dirty="0"/>
          </a:p>
          <a:p>
            <a:pPr marL="45720" indent="0">
              <a:buNone/>
            </a:pPr>
            <a:r>
              <a:rPr lang="en-US" dirty="0"/>
              <a:t>|   AGE &gt; 16</a:t>
            </a:r>
          </a:p>
          <a:p>
            <a:pPr marL="45720" indent="0">
              <a:buNone/>
            </a:pPr>
            <a:r>
              <a:rPr lang="en-US" dirty="0"/>
              <a:t>|   |   GENDER = Female</a:t>
            </a:r>
          </a:p>
          <a:p>
            <a:pPr marL="45720" indent="0">
              <a:buNone/>
            </a:pPr>
            <a:r>
              <a:rPr lang="en-US" b="1" dirty="0"/>
              <a:t>|   |   |   WORKING = Employed30hoursaweek: Bin2 (2507.35/1690.75)</a:t>
            </a:r>
            <a:endParaRPr lang="en-US" dirty="0"/>
          </a:p>
          <a:p>
            <a:pPr marL="45720" indent="0">
              <a:buNone/>
            </a:pPr>
            <a:r>
              <a:rPr lang="en-US" dirty="0"/>
              <a:t>|   |   |   WORKING = Employed8-29hoursperweek: Bin2 (1050.96/690.32)</a:t>
            </a:r>
          </a:p>
          <a:p>
            <a:pPr marL="45720" indent="0">
              <a:buNone/>
            </a:pPr>
            <a:r>
              <a:rPr lang="nl-NL" dirty="0"/>
              <a:t>|   |   |   WORKING = Full-</a:t>
            </a:r>
            <a:r>
              <a:rPr lang="nl-NL" dirty="0" err="1"/>
              <a:t>timehousewifehousehusband</a:t>
            </a:r>
            <a:r>
              <a:rPr lang="nl-NL" dirty="0"/>
              <a:t>: Bin2 (678.68/442.19)</a:t>
            </a:r>
          </a:p>
          <a:p>
            <a:pPr marL="45720" indent="0">
              <a:buNone/>
            </a:pPr>
            <a:r>
              <a:rPr lang="en-US" b="1" dirty="0"/>
              <a:t>|   |   |   WORKING = Full-</a:t>
            </a:r>
            <a:r>
              <a:rPr lang="en-US" b="1" dirty="0" err="1"/>
              <a:t>timestudent</a:t>
            </a:r>
            <a:r>
              <a:rPr lang="en-US" b="1" dirty="0"/>
              <a:t>: Bin1 (2049.81/1394.01)</a:t>
            </a:r>
            <a:endParaRPr lang="en-US" dirty="0"/>
          </a:p>
          <a:p>
            <a:pPr marL="45720" indent="0">
              <a:buNone/>
            </a:pPr>
            <a:r>
              <a:rPr lang="tr-TR" dirty="0"/>
              <a:t>|   |   |   WORKING = </a:t>
            </a:r>
            <a:r>
              <a:rPr lang="tr-TR" dirty="0" err="1"/>
              <a:t>Temporarilyunemployed</a:t>
            </a:r>
            <a:r>
              <a:rPr lang="tr-TR" dirty="0"/>
              <a:t>: Bin2 (471.68/323.43)</a:t>
            </a:r>
          </a:p>
          <a:p>
            <a:pPr marL="45720" indent="0">
              <a:buNone/>
            </a:pPr>
            <a:r>
              <a:rPr lang="en-US" dirty="0"/>
              <a:t>|   |   GENDER = Male</a:t>
            </a:r>
          </a:p>
          <a:p>
            <a:pPr marL="45720" indent="0">
              <a:buNone/>
            </a:pPr>
            <a:r>
              <a:rPr lang="en-US" b="1" dirty="0"/>
              <a:t>|   |   |   WORKING = Employed30hoursaweek: Bin3 (3109.58/2129.01)</a:t>
            </a:r>
            <a:endParaRPr lang="en-US" dirty="0"/>
          </a:p>
          <a:p>
            <a:pPr marL="45720" indent="0">
              <a:buNone/>
            </a:pPr>
            <a:r>
              <a:rPr lang="en-US" dirty="0"/>
              <a:t>|   |   |   WORKING = Employed8-29hoursperweek: Bin2 (650.77/445.67)</a:t>
            </a:r>
          </a:p>
          <a:p>
            <a:pPr marL="45720" indent="0">
              <a:buNone/>
            </a:pPr>
            <a:r>
              <a:rPr lang="en-US" b="1" dirty="0"/>
              <a:t>|   |   |   WORKING = Full-</a:t>
            </a:r>
            <a:r>
              <a:rPr lang="en-US" b="1" dirty="0" err="1"/>
              <a:t>timestudent</a:t>
            </a:r>
            <a:r>
              <a:rPr lang="en-US" b="1" dirty="0"/>
              <a:t>: Bin3 (2067.44/1429.1)</a:t>
            </a:r>
            <a:endParaRPr lang="en-US" dirty="0"/>
          </a:p>
          <a:p>
            <a:pPr marL="45720" indent="0">
              <a:buNone/>
            </a:pPr>
            <a:r>
              <a:rPr lang="tr-TR" dirty="0"/>
              <a:t>|   |   |   WORKING = </a:t>
            </a:r>
            <a:r>
              <a:rPr lang="tr-TR" dirty="0" err="1"/>
              <a:t>Temporarilyunemployed</a:t>
            </a:r>
            <a:r>
              <a:rPr lang="tr-TR" dirty="0"/>
              <a:t>: Bin2 (584.25/370.76)</a:t>
            </a:r>
          </a:p>
          <a:p>
            <a:pPr marL="45720" indent="0">
              <a:buNone/>
            </a:pPr>
            <a:r>
              <a:rPr lang="en-US" dirty="0"/>
              <a:t>AGE &gt; 30</a:t>
            </a:r>
          </a:p>
          <a:p>
            <a:pPr marL="45720" indent="0">
              <a:buNone/>
            </a:pPr>
            <a:r>
              <a:rPr lang="en-US" b="1" dirty="0"/>
              <a:t>|   AGE &lt;= 40: Bin2 (10356.09/6829.93)</a:t>
            </a:r>
            <a:endParaRPr lang="en-US" dirty="0"/>
          </a:p>
          <a:p>
            <a:pPr marL="45720" indent="0">
              <a:buNone/>
            </a:pPr>
            <a:r>
              <a:rPr lang="en-US" b="1" dirty="0"/>
              <a:t>|   AGE &gt; 40: Bin1 (24975.85/12709.77)</a:t>
            </a:r>
            <a:endParaRPr lang="en-US" dirty="0"/>
          </a:p>
        </p:txBody>
      </p:sp>
      <p:sp>
        <p:nvSpPr>
          <p:cNvPr id="3" name="Title 2"/>
          <p:cNvSpPr>
            <a:spLocks noGrp="1"/>
          </p:cNvSpPr>
          <p:nvPr>
            <p:ph type="title"/>
          </p:nvPr>
        </p:nvSpPr>
        <p:spPr/>
        <p:txBody>
          <a:bodyPr/>
          <a:lstStyle/>
          <a:p>
            <a:r>
              <a:rPr lang="en-US" dirty="0"/>
              <a:t>CURRENT RESULTS</a:t>
            </a:r>
          </a:p>
        </p:txBody>
      </p:sp>
    </p:spTree>
    <p:extLst>
      <p:ext uri="{BB962C8B-B14F-4D97-AF65-F5344CB8AC3E}">
        <p14:creationId xmlns:p14="http://schemas.microsoft.com/office/powerpoint/2010/main" val="299843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Most frequent subsets for words:</a:t>
            </a:r>
          </a:p>
          <a:p>
            <a:endParaRPr lang="en-US" dirty="0"/>
          </a:p>
          <a:p>
            <a:pPr marL="45720" indent="0">
              <a:buNone/>
            </a:pPr>
            <a:r>
              <a:rPr lang="en-US" sz="1600" dirty="0"/>
              <a:t>Minimum support: 0.01 (1183 instances)</a:t>
            </a:r>
          </a:p>
          <a:p>
            <a:pPr marL="45720" indent="0">
              <a:buNone/>
            </a:pPr>
            <a:r>
              <a:rPr lang="en-US" sz="1600" dirty="0"/>
              <a:t>Minimum metric &lt;confidence&gt;: 0.5</a:t>
            </a:r>
          </a:p>
          <a:p>
            <a:pPr marL="45720" indent="0">
              <a:buNone/>
            </a:pPr>
            <a:r>
              <a:rPr lang="en-US" sz="1600" dirty="0"/>
              <a:t>Number of cycles performed: 20</a:t>
            </a:r>
          </a:p>
          <a:p>
            <a:pPr marL="45720" indent="0">
              <a:buNone/>
            </a:pPr>
            <a:endParaRPr lang="en-US" sz="1600" dirty="0"/>
          </a:p>
          <a:p>
            <a:pPr marL="45720" indent="0">
              <a:buNone/>
            </a:pPr>
            <a:r>
              <a:rPr lang="en-US" sz="1600" dirty="0"/>
              <a:t>Best rules found:</a:t>
            </a:r>
          </a:p>
          <a:p>
            <a:pPr marL="45720" indent="0">
              <a:buNone/>
            </a:pPr>
            <a:endParaRPr lang="en-US" sz="1600" dirty="0"/>
          </a:p>
          <a:p>
            <a:pPr marL="45720" indent="0">
              <a:buNone/>
            </a:pPr>
            <a:r>
              <a:rPr lang="en-US" sz="1600" dirty="0"/>
              <a:t> 1. Beautiful=1 Timeless=1 Original=1 Distinctive=1 1552 ==&gt; Talented=1 1334    </a:t>
            </a:r>
            <a:r>
              <a:rPr lang="en-US" sz="1600" dirty="0" err="1"/>
              <a:t>conf</a:t>
            </a:r>
            <a:r>
              <a:rPr lang="en-US" sz="1600" dirty="0"/>
              <a:t>:(0.86)</a:t>
            </a:r>
          </a:p>
          <a:p>
            <a:pPr marL="45720" indent="0">
              <a:buNone/>
            </a:pPr>
            <a:r>
              <a:rPr lang="en-US" sz="1600" dirty="0"/>
              <a:t> 2. Beautiful=1 Authentic=1 Timeless=1 Original=1 1399 ==&gt; Talented=1 1202    </a:t>
            </a:r>
            <a:r>
              <a:rPr lang="en-US" sz="1600" dirty="0" err="1"/>
              <a:t>conf</a:t>
            </a:r>
            <a:r>
              <a:rPr lang="en-US" sz="1600" dirty="0"/>
              <a:t>:(0.86)</a:t>
            </a:r>
          </a:p>
          <a:p>
            <a:pPr marL="45720" indent="0">
              <a:buNone/>
            </a:pPr>
            <a:r>
              <a:rPr lang="en-US" sz="1600" dirty="0"/>
              <a:t> 3. Beautiful=1 Passionate=1 Original=1 Distinctive=1 1419 ==&gt; Talented=1 1219    </a:t>
            </a:r>
            <a:r>
              <a:rPr lang="en-US" sz="1600" dirty="0" err="1"/>
              <a:t>conf</a:t>
            </a:r>
            <a:r>
              <a:rPr lang="en-US" sz="1600" dirty="0"/>
              <a:t>:(0.86)</a:t>
            </a:r>
          </a:p>
          <a:p>
            <a:pPr marL="45720" indent="0">
              <a:buNone/>
            </a:pPr>
            <a:r>
              <a:rPr lang="en-US" sz="1600" dirty="0"/>
              <a:t> 4. Stylish=1 Beautiful=1 Original=1 Distinctive=1 1400 ==&gt; Talented=1 1197    </a:t>
            </a:r>
            <a:r>
              <a:rPr lang="en-US" sz="1600" dirty="0" err="1"/>
              <a:t>conf</a:t>
            </a:r>
            <a:r>
              <a:rPr lang="en-US" sz="1600" dirty="0"/>
              <a:t>:(0.86)</a:t>
            </a:r>
          </a:p>
          <a:p>
            <a:pPr marL="45720" indent="0">
              <a:buNone/>
            </a:pPr>
            <a:r>
              <a:rPr lang="en-US" sz="1600" dirty="0"/>
              <a:t> 5. Current=1 Fun=1 Upbeat=1 Energetic=1 1462 ==&gt; Catchy=1 1247    </a:t>
            </a:r>
            <a:r>
              <a:rPr lang="en-US" sz="1600" dirty="0" err="1"/>
              <a:t>conf</a:t>
            </a:r>
            <a:r>
              <a:rPr lang="en-US" sz="1600" dirty="0"/>
              <a:t>:(0.85)</a:t>
            </a:r>
          </a:p>
          <a:p>
            <a:pPr marL="45720" indent="0">
              <a:buNone/>
            </a:pPr>
            <a:r>
              <a:rPr lang="nl-NL" sz="1600" dirty="0"/>
              <a:t> 6. Fun=1 Cool=1 </a:t>
            </a:r>
            <a:r>
              <a:rPr lang="nl-NL" sz="1600" dirty="0" err="1"/>
              <a:t>Upbeat</a:t>
            </a:r>
            <a:r>
              <a:rPr lang="nl-NL" sz="1600" dirty="0"/>
              <a:t>=1 </a:t>
            </a:r>
            <a:r>
              <a:rPr lang="nl-NL" sz="1600" dirty="0" err="1"/>
              <a:t>Energetic</a:t>
            </a:r>
            <a:r>
              <a:rPr lang="nl-NL" sz="1600" dirty="0"/>
              <a:t>=1 1405 ==&gt; </a:t>
            </a:r>
            <a:r>
              <a:rPr lang="nl-NL" sz="1600" dirty="0" err="1"/>
              <a:t>Catchy</a:t>
            </a:r>
            <a:r>
              <a:rPr lang="nl-NL" sz="1600" dirty="0"/>
              <a:t>=1 1195    </a:t>
            </a:r>
            <a:r>
              <a:rPr lang="nl-NL" sz="1600" dirty="0" err="1"/>
              <a:t>conf</a:t>
            </a:r>
            <a:r>
              <a:rPr lang="nl-NL" sz="1600" dirty="0"/>
              <a:t>:(0.85)</a:t>
            </a:r>
          </a:p>
          <a:p>
            <a:pPr marL="45720" indent="0">
              <a:buNone/>
            </a:pPr>
            <a:r>
              <a:rPr lang="en-US" sz="1600" dirty="0"/>
              <a:t> 7. Beautiful=1 Credible=1 Original=1 Distinctive=1 1467 ==&gt; Talented=1 1246    </a:t>
            </a:r>
            <a:r>
              <a:rPr lang="en-US" sz="1600" dirty="0" err="1"/>
              <a:t>conf</a:t>
            </a:r>
            <a:r>
              <a:rPr lang="en-US" sz="1600" dirty="0"/>
              <a:t>:(0.85)</a:t>
            </a:r>
          </a:p>
          <a:p>
            <a:pPr marL="45720" indent="0">
              <a:buNone/>
            </a:pPr>
            <a:r>
              <a:rPr lang="en-US" sz="1600" dirty="0"/>
              <a:t> 8. Stylish=1 Credible=1 Original=1 Distinctive=1 1494 ==&gt; Talented=1 1267    </a:t>
            </a:r>
            <a:r>
              <a:rPr lang="en-US" sz="1600" dirty="0" err="1"/>
              <a:t>conf</a:t>
            </a:r>
            <a:r>
              <a:rPr lang="en-US" sz="1600" dirty="0"/>
              <a:t>:(0.85)</a:t>
            </a:r>
          </a:p>
          <a:p>
            <a:pPr marL="45720" indent="0">
              <a:buNone/>
            </a:pPr>
            <a:r>
              <a:rPr lang="en-US" sz="1600" dirty="0"/>
              <a:t> 9. Authentic=1 Credible=1 Timeless=1 Original=1 1491 ==&gt; Talented=1 1260    </a:t>
            </a:r>
            <a:r>
              <a:rPr lang="en-US" sz="1600" dirty="0" err="1"/>
              <a:t>conf</a:t>
            </a:r>
            <a:r>
              <a:rPr lang="en-US" sz="1600" dirty="0"/>
              <a:t>:(0.85)</a:t>
            </a:r>
          </a:p>
          <a:p>
            <a:pPr marL="45720" indent="0">
              <a:buNone/>
            </a:pPr>
            <a:r>
              <a:rPr lang="en-US" sz="1600" dirty="0"/>
              <a:t>10. Fun=1 Talented=1 Upbeat=1 1767 ==&gt; Catchy=1 1491    </a:t>
            </a:r>
            <a:r>
              <a:rPr lang="en-US" sz="1600" dirty="0" err="1"/>
              <a:t>conf</a:t>
            </a:r>
            <a:r>
              <a:rPr lang="en-US" sz="1600" dirty="0"/>
              <a:t>:(0.84)</a:t>
            </a:r>
            <a:endParaRPr lang="en-US" sz="1600" dirty="0" smtClean="0"/>
          </a:p>
        </p:txBody>
      </p:sp>
      <p:sp>
        <p:nvSpPr>
          <p:cNvPr id="3" name="Title 2"/>
          <p:cNvSpPr>
            <a:spLocks noGrp="1"/>
          </p:cNvSpPr>
          <p:nvPr>
            <p:ph type="title"/>
          </p:nvPr>
        </p:nvSpPr>
        <p:spPr/>
        <p:txBody>
          <a:bodyPr/>
          <a:lstStyle/>
          <a:p>
            <a:r>
              <a:rPr lang="en-US" dirty="0" smtClean="0"/>
              <a:t>CURRENT RESULTS</a:t>
            </a:r>
            <a:endParaRPr lang="en-US" dirty="0"/>
          </a:p>
        </p:txBody>
      </p:sp>
    </p:spTree>
    <p:extLst>
      <p:ext uri="{BB962C8B-B14F-4D97-AF65-F5344CB8AC3E}">
        <p14:creationId xmlns:p14="http://schemas.microsoft.com/office/powerpoint/2010/main" val="2600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good is this information?</a:t>
            </a:r>
            <a:endParaRPr lang="en-US" dirty="0"/>
          </a:p>
        </p:txBody>
      </p:sp>
      <p:sp>
        <p:nvSpPr>
          <p:cNvPr id="3" name="Title 2"/>
          <p:cNvSpPr>
            <a:spLocks noGrp="1"/>
          </p:cNvSpPr>
          <p:nvPr>
            <p:ph type="title"/>
          </p:nvPr>
        </p:nvSpPr>
        <p:spPr/>
        <p:txBody>
          <a:bodyPr/>
          <a:lstStyle/>
          <a:p>
            <a:r>
              <a:rPr lang="en-US" dirty="0" smtClean="0"/>
              <a:t>Current results</a:t>
            </a:r>
            <a:endParaRPr lang="en-US" dirty="0"/>
          </a:p>
        </p:txBody>
      </p:sp>
      <p:pic>
        <p:nvPicPr>
          <p:cNvPr id="4" name="Picture 3"/>
          <p:cNvPicPr>
            <a:picLocks noChangeAspect="1"/>
          </p:cNvPicPr>
          <p:nvPr/>
        </p:nvPicPr>
        <p:blipFill>
          <a:blip r:embed="rId2"/>
          <a:stretch>
            <a:fillRect/>
          </a:stretch>
        </p:blipFill>
        <p:spPr>
          <a:xfrm>
            <a:off x="5100041" y="2110756"/>
            <a:ext cx="3373582" cy="4306369"/>
          </a:xfrm>
          <a:prstGeom prst="rect">
            <a:avLst/>
          </a:prstGeom>
        </p:spPr>
      </p:pic>
      <p:pic>
        <p:nvPicPr>
          <p:cNvPr id="5" name="Picture 4"/>
          <p:cNvPicPr>
            <a:picLocks noChangeAspect="1"/>
          </p:cNvPicPr>
          <p:nvPr/>
        </p:nvPicPr>
        <p:blipFill>
          <a:blip r:embed="rId3"/>
          <a:stretch>
            <a:fillRect/>
          </a:stretch>
        </p:blipFill>
        <p:spPr>
          <a:xfrm>
            <a:off x="6987723" y="2110756"/>
            <a:ext cx="1485900" cy="469900"/>
          </a:xfrm>
          <a:prstGeom prst="rect">
            <a:avLst/>
          </a:prstGeom>
        </p:spPr>
      </p:pic>
      <p:pic>
        <p:nvPicPr>
          <p:cNvPr id="6" name="Picture 5"/>
          <p:cNvPicPr>
            <a:picLocks noChangeAspect="1"/>
          </p:cNvPicPr>
          <p:nvPr/>
        </p:nvPicPr>
        <p:blipFill>
          <a:blip r:embed="rId4"/>
          <a:stretch>
            <a:fillRect/>
          </a:stretch>
        </p:blipFill>
        <p:spPr>
          <a:xfrm>
            <a:off x="591128" y="2481579"/>
            <a:ext cx="3717456" cy="3935546"/>
          </a:xfrm>
          <a:prstGeom prst="rect">
            <a:avLst/>
          </a:prstGeom>
        </p:spPr>
      </p:pic>
      <p:pic>
        <p:nvPicPr>
          <p:cNvPr id="7" name="Picture 6"/>
          <p:cNvPicPr>
            <a:picLocks noChangeAspect="1"/>
          </p:cNvPicPr>
          <p:nvPr/>
        </p:nvPicPr>
        <p:blipFill>
          <a:blip r:embed="rId5"/>
          <a:stretch>
            <a:fillRect/>
          </a:stretch>
        </p:blipFill>
        <p:spPr>
          <a:xfrm>
            <a:off x="3216384" y="2481579"/>
            <a:ext cx="1092200" cy="723900"/>
          </a:xfrm>
          <a:prstGeom prst="rect">
            <a:avLst/>
          </a:prstGeom>
        </p:spPr>
      </p:pic>
    </p:spTree>
    <p:extLst>
      <p:ext uri="{BB962C8B-B14F-4D97-AF65-F5344CB8AC3E}">
        <p14:creationId xmlns:p14="http://schemas.microsoft.com/office/powerpoint/2010/main" val="256046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Analysis will be further tested with different algorithms.</a:t>
            </a:r>
          </a:p>
          <a:p>
            <a:r>
              <a:rPr lang="en-US" dirty="0" smtClean="0"/>
              <a:t>New and interesting analysis will be tried to be obtained.</a:t>
            </a:r>
          </a:p>
          <a:p>
            <a:r>
              <a:rPr lang="en-US" dirty="0" smtClean="0"/>
              <a:t>Might include anonymous parameters for a classification.</a:t>
            </a:r>
            <a:endParaRPr lang="en-US" dirty="0"/>
          </a:p>
        </p:txBody>
      </p:sp>
      <p:sp>
        <p:nvSpPr>
          <p:cNvPr id="3" name="Title 2"/>
          <p:cNvSpPr>
            <a:spLocks noGrp="1"/>
          </p:cNvSpPr>
          <p:nvPr>
            <p:ph type="title"/>
          </p:nvPr>
        </p:nvSpPr>
        <p:spPr/>
        <p:txBody>
          <a:bodyPr/>
          <a:lstStyle/>
          <a:p>
            <a:r>
              <a:rPr lang="en-US" dirty="0" smtClean="0"/>
              <a:t>Feature work</a:t>
            </a:r>
            <a:endParaRPr lang="en-US" dirty="0"/>
          </a:p>
        </p:txBody>
      </p:sp>
    </p:spTree>
    <p:extLst>
      <p:ext uri="{BB962C8B-B14F-4D97-AF65-F5344CB8AC3E}">
        <p14:creationId xmlns:p14="http://schemas.microsoft.com/office/powerpoint/2010/main" val="280375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 for listening.</a:t>
            </a:r>
          </a:p>
          <a:p>
            <a:pPr marL="45720" indent="0">
              <a:buNone/>
            </a:pPr>
            <a:endParaRPr lang="en-US" dirty="0"/>
          </a:p>
          <a:p>
            <a:pPr marL="45720" indent="0">
              <a:buNone/>
            </a:pPr>
            <a:r>
              <a:rPr lang="en-US" dirty="0" smtClean="0"/>
              <a:t>My(Expert’s) </a:t>
            </a:r>
            <a:r>
              <a:rPr lang="en-US" dirty="0" err="1" smtClean="0"/>
              <a:t>last.fm</a:t>
            </a:r>
            <a:r>
              <a:rPr lang="en-US" dirty="0" smtClean="0"/>
              <a:t> page: </a:t>
            </a:r>
            <a:r>
              <a:rPr lang="en-US" dirty="0" smtClean="0">
                <a:hlinkClick r:id="rId2"/>
              </a:rPr>
              <a:t>http</a:t>
            </a:r>
            <a:r>
              <a:rPr lang="en-US" dirty="0">
                <a:hlinkClick r:id="rId2"/>
              </a:rPr>
              <a:t>://www.last.fm/user/</a:t>
            </a:r>
            <a:r>
              <a:rPr lang="en-US" dirty="0" smtClean="0">
                <a:hlinkClick r:id="rId2"/>
              </a:rPr>
              <a:t>thisiserdinc</a:t>
            </a:r>
            <a:endParaRPr lang="en-US" dirty="0" smtClean="0"/>
          </a:p>
          <a:p>
            <a:pPr marL="45720" indent="0">
              <a:buNone/>
            </a:pPr>
            <a:endParaRPr lang="en-US" dirty="0"/>
          </a:p>
          <a:p>
            <a:pPr marL="45720" indent="0">
              <a:buNone/>
            </a:pPr>
            <a:endParaRPr lang="en-US" dirty="0" smtClean="0"/>
          </a:p>
          <a:p>
            <a:pPr marL="45720" indent="0">
              <a:buNone/>
            </a:pPr>
            <a:r>
              <a:rPr lang="en-US" dirty="0"/>
              <a:t>	</a:t>
            </a:r>
            <a:r>
              <a:rPr lang="en-US" sz="2800" dirty="0" smtClean="0">
                <a:latin typeface="Abadi MT Condensed Extra Bold"/>
                <a:cs typeface="Abadi MT Condensed Extra Bold"/>
              </a:rPr>
              <a:t>QUESTIONS?</a:t>
            </a:r>
            <a:endParaRPr lang="en-US" sz="2800" dirty="0">
              <a:latin typeface="Abadi MT Condensed Extra Bold"/>
              <a:cs typeface="Abadi MT Condensed Extra Bold"/>
            </a:endParaRPr>
          </a:p>
        </p:txBody>
      </p:sp>
      <p:sp>
        <p:nvSpPr>
          <p:cNvPr id="3" name="Title 2"/>
          <p:cNvSpPr>
            <a:spLocks noGrp="1"/>
          </p:cNvSpPr>
          <p:nvPr>
            <p:ph type="title"/>
          </p:nvPr>
        </p:nvSpPr>
        <p:spPr/>
        <p:txBody>
          <a:bodyPr/>
          <a:lstStyle/>
          <a:p>
            <a:r>
              <a:rPr lang="en-US" dirty="0" smtClean="0"/>
              <a:t>Thanks</a:t>
            </a:r>
            <a:endParaRPr lang="en-US" dirty="0"/>
          </a:p>
        </p:txBody>
      </p:sp>
    </p:spTree>
    <p:extLst>
      <p:ext uri="{BB962C8B-B14F-4D97-AF65-F5344CB8AC3E}">
        <p14:creationId xmlns:p14="http://schemas.microsoft.com/office/powerpoint/2010/main" val="307494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ultimate goal of this project is to obtain an understanding about patterns in music taste of people.</a:t>
            </a:r>
          </a:p>
          <a:p>
            <a:endParaRPr lang="en-US" dirty="0" smtClean="0"/>
          </a:p>
          <a:p>
            <a:r>
              <a:rPr lang="en-US" dirty="0" smtClean="0"/>
              <a:t>What good is this understanding?</a:t>
            </a:r>
          </a:p>
          <a:p>
            <a:pPr lvl="1"/>
            <a:r>
              <a:rPr lang="en-US" dirty="0" smtClean="0"/>
              <a:t>Can predict if a person would like a new song or not.</a:t>
            </a:r>
          </a:p>
          <a:p>
            <a:pPr lvl="1"/>
            <a:r>
              <a:rPr lang="en-US" dirty="0" smtClean="0"/>
              <a:t>Can suggest new artists and tracks similar to one’s music taste.</a:t>
            </a:r>
          </a:p>
          <a:p>
            <a:pPr lvl="1"/>
            <a:r>
              <a:rPr lang="en-US" dirty="0" smtClean="0"/>
              <a:t>Can find customer targets for advertisement.</a:t>
            </a:r>
          </a:p>
          <a:p>
            <a:pPr lvl="1"/>
            <a:endParaRPr lang="en-US" dirty="0"/>
          </a:p>
          <a:p>
            <a:r>
              <a:rPr lang="en-US" dirty="0" smtClean="0"/>
              <a:t>And, I’m personally in to music.</a:t>
            </a:r>
            <a:endParaRPr lang="en-US" dirty="0"/>
          </a:p>
        </p:txBody>
      </p:sp>
      <p:sp>
        <p:nvSpPr>
          <p:cNvPr id="3" name="Title 2"/>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519547" y="5004955"/>
            <a:ext cx="8138804" cy="1387070"/>
          </a:xfrm>
          <a:prstGeom prst="rect">
            <a:avLst/>
          </a:prstGeom>
        </p:spPr>
      </p:pic>
    </p:spTree>
    <p:extLst>
      <p:ext uri="{BB962C8B-B14F-4D97-AF65-F5344CB8AC3E}">
        <p14:creationId xmlns:p14="http://schemas.microsoft.com/office/powerpoint/2010/main" val="352729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12-02 at 11.10.54 PM.png"/>
          <p:cNvPicPr>
            <a:picLocks noGrp="1" noChangeAspect="1"/>
          </p:cNvPicPr>
          <p:nvPr>
            <p:ph idx="1"/>
          </p:nvPr>
        </p:nvPicPr>
        <p:blipFill>
          <a:blip r:embed="rId2">
            <a:extLst>
              <a:ext uri="{28A0092B-C50C-407E-A947-70E740481C1C}">
                <a14:useLocalDpi xmlns:a14="http://schemas.microsoft.com/office/drawing/2010/main" val="0"/>
              </a:ext>
            </a:extLst>
          </a:blip>
          <a:srcRect l="12425" r="12425"/>
          <a:stretch>
            <a:fillRect/>
          </a:stretch>
        </p:blipFill>
        <p:spPr/>
      </p:pic>
      <p:sp>
        <p:nvSpPr>
          <p:cNvPr id="3" name="Title 2"/>
          <p:cNvSpPr>
            <a:spLocks noGrp="1"/>
          </p:cNvSpPr>
          <p:nvPr>
            <p:ph type="title"/>
          </p:nvPr>
        </p:nvSpPr>
        <p:spPr/>
        <p:txBody>
          <a:bodyPr/>
          <a:lstStyle/>
          <a:p>
            <a:r>
              <a:rPr lang="en-US" dirty="0" smtClean="0"/>
              <a:t>DATA</a:t>
            </a:r>
            <a:endParaRPr lang="en-US" dirty="0"/>
          </a:p>
        </p:txBody>
      </p:sp>
    </p:spTree>
    <p:extLst>
      <p:ext uri="{BB962C8B-B14F-4D97-AF65-F5344CB8AC3E}">
        <p14:creationId xmlns:p14="http://schemas.microsoft.com/office/powerpoint/2010/main" val="4039067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KAGGLE:	“</a:t>
            </a:r>
            <a:r>
              <a:rPr lang="en-US" b="1" dirty="0"/>
              <a:t>We’re making data science a sport.</a:t>
            </a:r>
            <a:r>
              <a:rPr lang="en-US" b="1" baseline="30000" dirty="0" smtClean="0"/>
              <a:t>™”</a:t>
            </a:r>
            <a:endParaRPr lang="en-US" dirty="0"/>
          </a:p>
          <a:p>
            <a:pPr marL="45720" indent="0">
              <a:buNone/>
            </a:pPr>
            <a:r>
              <a:rPr lang="en-US" dirty="0" smtClean="0"/>
              <a:t>   </a:t>
            </a:r>
            <a:r>
              <a:rPr lang="en-US" sz="1800" dirty="0"/>
              <a:t>Competition URL: </a:t>
            </a:r>
            <a:r>
              <a:rPr lang="en-US" sz="1800" dirty="0">
                <a:hlinkClick r:id="rId2"/>
              </a:rPr>
              <a:t>http://www.kaggle.com/c/</a:t>
            </a:r>
            <a:r>
              <a:rPr lang="en-US" sz="1800" dirty="0" smtClean="0">
                <a:hlinkClick r:id="rId2"/>
              </a:rPr>
              <a:t>MusicHackathon</a:t>
            </a:r>
            <a:endParaRPr lang="en-US" sz="1800" dirty="0" smtClean="0"/>
          </a:p>
          <a:p>
            <a:pPr marL="45720" indent="0">
              <a:buNone/>
            </a:pPr>
            <a:endParaRPr lang="en-US" sz="1800" dirty="0"/>
          </a:p>
          <a:p>
            <a:pPr marL="45720" indent="0">
              <a:buNone/>
            </a:pPr>
            <a:endParaRPr lang="en-US" sz="1800" dirty="0" smtClean="0"/>
          </a:p>
          <a:p>
            <a:pPr marL="45720" indent="0">
              <a:buNone/>
            </a:pPr>
            <a:endParaRPr lang="en-US" sz="1800" dirty="0"/>
          </a:p>
          <a:p>
            <a:pPr marL="45720" indent="0">
              <a:buNone/>
            </a:pPr>
            <a:r>
              <a:rPr lang="en-US" sz="1800" dirty="0" smtClean="0"/>
              <a:t>It contains personal information about people living in England, their music preferences and words that they used to describe a sample music.</a:t>
            </a:r>
          </a:p>
        </p:txBody>
      </p:sp>
      <p:sp>
        <p:nvSpPr>
          <p:cNvPr id="3" name="Title 2"/>
          <p:cNvSpPr>
            <a:spLocks noGrp="1"/>
          </p:cNvSpPr>
          <p:nvPr>
            <p:ph type="title"/>
          </p:nvPr>
        </p:nvSpPr>
        <p:spPr/>
        <p:txBody>
          <a:bodyPr/>
          <a:lstStyle/>
          <a:p>
            <a:r>
              <a:rPr lang="en-US" dirty="0" smtClean="0"/>
              <a:t>OBTAINING THE DATA</a:t>
            </a:r>
            <a:endParaRPr lang="en-US" dirty="0"/>
          </a:p>
        </p:txBody>
      </p:sp>
    </p:spTree>
    <p:extLst>
      <p:ext uri="{BB962C8B-B14F-4D97-AF65-F5344CB8AC3E}">
        <p14:creationId xmlns:p14="http://schemas.microsoft.com/office/powerpoint/2010/main" val="1359132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MANY! To be precise, </a:t>
            </a:r>
            <a:r>
              <a:rPr lang="en-US" u="sng" dirty="0" smtClean="0"/>
              <a:t>110</a:t>
            </a:r>
            <a:r>
              <a:rPr lang="en-US" dirty="0" smtClean="0"/>
              <a:t> parameters are present.</a:t>
            </a:r>
          </a:p>
          <a:p>
            <a:endParaRPr lang="en-US" dirty="0"/>
          </a:p>
          <a:p>
            <a:r>
              <a:rPr lang="en-US" dirty="0" smtClean="0"/>
              <a:t>Two tables:</a:t>
            </a:r>
          </a:p>
          <a:p>
            <a:pPr lvl="1"/>
            <a:r>
              <a:rPr lang="en-US" sz="1600" dirty="0" smtClean="0"/>
              <a:t>User (28416)</a:t>
            </a:r>
          </a:p>
          <a:p>
            <a:pPr lvl="1"/>
            <a:r>
              <a:rPr lang="en-US" sz="1600" dirty="0" smtClean="0"/>
              <a:t> Words (118301)</a:t>
            </a:r>
            <a:endParaRPr lang="en-US" dirty="0"/>
          </a:p>
          <a:p>
            <a:endParaRPr lang="en-US" dirty="0"/>
          </a:p>
        </p:txBody>
      </p:sp>
      <p:sp>
        <p:nvSpPr>
          <p:cNvPr id="3" name="Title 2"/>
          <p:cNvSpPr>
            <a:spLocks noGrp="1"/>
          </p:cNvSpPr>
          <p:nvPr>
            <p:ph type="title"/>
          </p:nvPr>
        </p:nvSpPr>
        <p:spPr/>
        <p:txBody>
          <a:bodyPr/>
          <a:lstStyle/>
          <a:p>
            <a:r>
              <a:rPr lang="en-US" dirty="0" smtClean="0"/>
              <a:t>PARAMETERS</a:t>
            </a:r>
            <a:endParaRPr lang="en-US" dirty="0"/>
          </a:p>
        </p:txBody>
      </p:sp>
    </p:spTree>
    <p:extLst>
      <p:ext uri="{BB962C8B-B14F-4D97-AF65-F5344CB8AC3E}">
        <p14:creationId xmlns:p14="http://schemas.microsoft.com/office/powerpoint/2010/main" val="145643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USER TABLE</a:t>
            </a:r>
            <a:endParaRPr lang="en-US" dirty="0"/>
          </a:p>
        </p:txBody>
      </p:sp>
      <p:sp>
        <p:nvSpPr>
          <p:cNvPr id="3" name="Title 2"/>
          <p:cNvSpPr>
            <a:spLocks noGrp="1"/>
          </p:cNvSpPr>
          <p:nvPr>
            <p:ph type="title"/>
          </p:nvPr>
        </p:nvSpPr>
        <p:spPr/>
        <p:txBody>
          <a:bodyPr/>
          <a:lstStyle/>
          <a:p>
            <a:r>
              <a:rPr lang="en-US" dirty="0" smtClean="0"/>
              <a:t>Parameters</a:t>
            </a:r>
            <a:endParaRPr lang="en-US" dirty="0"/>
          </a:p>
        </p:txBody>
      </p:sp>
      <p:pic>
        <p:nvPicPr>
          <p:cNvPr id="4" name="Picture 3"/>
          <p:cNvPicPr>
            <a:picLocks noChangeAspect="1"/>
          </p:cNvPicPr>
          <p:nvPr/>
        </p:nvPicPr>
        <p:blipFill>
          <a:blip r:embed="rId2"/>
          <a:stretch>
            <a:fillRect/>
          </a:stretch>
        </p:blipFill>
        <p:spPr>
          <a:xfrm>
            <a:off x="854363" y="2232363"/>
            <a:ext cx="7664256" cy="3147819"/>
          </a:xfrm>
          <a:prstGeom prst="rect">
            <a:avLst/>
          </a:prstGeom>
        </p:spPr>
      </p:pic>
    </p:spTree>
    <p:extLst>
      <p:ext uri="{BB962C8B-B14F-4D97-AF65-F5344CB8AC3E}">
        <p14:creationId xmlns:p14="http://schemas.microsoft.com/office/powerpoint/2010/main" val="347395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Working</a:t>
            </a:r>
          </a:p>
          <a:p>
            <a:r>
              <a:rPr lang="en-US" sz="1200" dirty="0"/>
              <a:t>Employed 30+ hours a </a:t>
            </a:r>
            <a:r>
              <a:rPr lang="en-US" sz="1200" dirty="0" smtClean="0"/>
              <a:t>week</a:t>
            </a:r>
          </a:p>
          <a:p>
            <a:r>
              <a:rPr lang="en-US" sz="1200" dirty="0" smtClean="0"/>
              <a:t>Full</a:t>
            </a:r>
            <a:r>
              <a:rPr lang="en-US" sz="1200" dirty="0"/>
              <a:t>-time </a:t>
            </a:r>
            <a:r>
              <a:rPr lang="en-US" sz="1200" dirty="0" smtClean="0"/>
              <a:t>student</a:t>
            </a:r>
          </a:p>
          <a:p>
            <a:r>
              <a:rPr lang="en-US" sz="1200" dirty="0" smtClean="0"/>
              <a:t>Employed </a:t>
            </a:r>
            <a:r>
              <a:rPr lang="en-US" sz="1200" dirty="0"/>
              <a:t>8-29 hours per </a:t>
            </a:r>
            <a:r>
              <a:rPr lang="en-US" sz="1200" dirty="0" smtClean="0"/>
              <a:t>week</a:t>
            </a:r>
          </a:p>
          <a:p>
            <a:r>
              <a:rPr lang="en-US" sz="1200" dirty="0" smtClean="0"/>
              <a:t>Retired </a:t>
            </a:r>
            <a:r>
              <a:rPr lang="en-US" sz="1200" dirty="0"/>
              <a:t>from full-time employment (30+ hours per week</a:t>
            </a:r>
            <a:r>
              <a:rPr lang="en-US" sz="1200" dirty="0" smtClean="0"/>
              <a:t>)</a:t>
            </a:r>
          </a:p>
          <a:p>
            <a:r>
              <a:rPr lang="en-US" sz="1200" dirty="0" smtClean="0"/>
              <a:t>Full</a:t>
            </a:r>
            <a:r>
              <a:rPr lang="en-US" sz="1200" dirty="0"/>
              <a:t>-time housewife / </a:t>
            </a:r>
            <a:r>
              <a:rPr lang="en-US" sz="1200" dirty="0" smtClean="0"/>
              <a:t>househusband</a:t>
            </a:r>
          </a:p>
          <a:p>
            <a:r>
              <a:rPr lang="en-US" sz="1200" dirty="0" smtClean="0"/>
              <a:t>Self</a:t>
            </a:r>
            <a:r>
              <a:rPr lang="en-US" sz="1200" dirty="0"/>
              <a:t>-</a:t>
            </a:r>
            <a:r>
              <a:rPr lang="en-US" sz="1200" dirty="0" smtClean="0"/>
              <a:t>employed</a:t>
            </a:r>
          </a:p>
          <a:p>
            <a:r>
              <a:rPr lang="en-US" sz="1200" dirty="0" smtClean="0"/>
              <a:t>Temporarily unemployed</a:t>
            </a:r>
          </a:p>
          <a:p>
            <a:r>
              <a:rPr lang="en-US" sz="1200" dirty="0" smtClean="0"/>
              <a:t>Other</a:t>
            </a:r>
          </a:p>
          <a:p>
            <a:r>
              <a:rPr lang="en-US" sz="1200" dirty="0" smtClean="0"/>
              <a:t>Employed </a:t>
            </a:r>
            <a:r>
              <a:rPr lang="en-US" sz="1200" dirty="0"/>
              <a:t>part-time less than 8 hours per </a:t>
            </a:r>
            <a:r>
              <a:rPr lang="en-US" sz="1200" dirty="0" smtClean="0"/>
              <a:t>week</a:t>
            </a:r>
          </a:p>
          <a:p>
            <a:r>
              <a:rPr lang="en-US" sz="1200" dirty="0" smtClean="0"/>
              <a:t>In </a:t>
            </a:r>
            <a:r>
              <a:rPr lang="en-US" sz="1200" dirty="0"/>
              <a:t>unpaid employment (e.g. voluntary work</a:t>
            </a:r>
            <a:r>
              <a:rPr lang="en-US" sz="1200" dirty="0" smtClean="0"/>
              <a:t>)</a:t>
            </a:r>
          </a:p>
          <a:p>
            <a:r>
              <a:rPr lang="en-US" sz="1200" dirty="0" smtClean="0"/>
              <a:t>Retired </a:t>
            </a:r>
            <a:r>
              <a:rPr lang="en-US" sz="1200" dirty="0"/>
              <a:t>from self-</a:t>
            </a:r>
            <a:r>
              <a:rPr lang="en-US" sz="1200" dirty="0" smtClean="0"/>
              <a:t>employment</a:t>
            </a:r>
          </a:p>
          <a:p>
            <a:r>
              <a:rPr lang="en-US" sz="1200" dirty="0" smtClean="0"/>
              <a:t>Part</a:t>
            </a:r>
            <a:r>
              <a:rPr lang="en-US" sz="1200" dirty="0"/>
              <a:t>-time </a:t>
            </a:r>
            <a:r>
              <a:rPr lang="en-US" sz="1200" dirty="0" smtClean="0"/>
              <a:t>student</a:t>
            </a:r>
          </a:p>
          <a:p>
            <a:r>
              <a:rPr lang="en-US" sz="1200" dirty="0" smtClean="0"/>
              <a:t>Prefer </a:t>
            </a:r>
            <a:r>
              <a:rPr lang="en-US" sz="1200" dirty="0"/>
              <a:t>not to </a:t>
            </a:r>
            <a:r>
              <a:rPr lang="en-US" sz="1200" dirty="0" smtClean="0"/>
              <a:t>state</a:t>
            </a:r>
          </a:p>
          <a:p>
            <a:r>
              <a:rPr lang="en-US" sz="1200" dirty="0"/>
              <a:t>?</a:t>
            </a:r>
          </a:p>
        </p:txBody>
      </p:sp>
      <p:sp>
        <p:nvSpPr>
          <p:cNvPr id="3" name="Content Placeholder 2"/>
          <p:cNvSpPr>
            <a:spLocks noGrp="1"/>
          </p:cNvSpPr>
          <p:nvPr>
            <p:ph sz="half" idx="2"/>
          </p:nvPr>
        </p:nvSpPr>
        <p:spPr/>
        <p:txBody>
          <a:bodyPr>
            <a:normAutofit/>
          </a:bodyPr>
          <a:lstStyle/>
          <a:p>
            <a:r>
              <a:rPr lang="en-US" dirty="0" smtClean="0"/>
              <a:t>Music</a:t>
            </a:r>
          </a:p>
          <a:p>
            <a:r>
              <a:rPr lang="en-US" sz="1200" dirty="0"/>
              <a:t>Music is important to me but not necessarily more important than other hobbies or </a:t>
            </a:r>
            <a:r>
              <a:rPr lang="en-US" sz="1200" dirty="0" smtClean="0"/>
              <a:t>interests</a:t>
            </a:r>
          </a:p>
          <a:p>
            <a:r>
              <a:rPr lang="en-US" sz="1200" dirty="0" smtClean="0"/>
              <a:t>Music </a:t>
            </a:r>
            <a:r>
              <a:rPr lang="en-US" sz="1200" dirty="0"/>
              <a:t>means a lot to me and is a passion of </a:t>
            </a:r>
            <a:r>
              <a:rPr lang="en-US" sz="1200" dirty="0" smtClean="0"/>
              <a:t>mine</a:t>
            </a:r>
          </a:p>
          <a:p>
            <a:r>
              <a:rPr lang="en-US" sz="1200" dirty="0" smtClean="0"/>
              <a:t>I </a:t>
            </a:r>
            <a:r>
              <a:rPr lang="en-US" sz="1200" dirty="0"/>
              <a:t>like music but it does not feature heavily in my </a:t>
            </a:r>
            <a:r>
              <a:rPr lang="en-US" sz="1200" dirty="0" smtClean="0"/>
              <a:t>life</a:t>
            </a:r>
          </a:p>
          <a:p>
            <a:r>
              <a:rPr lang="en-US" sz="1200" dirty="0" smtClean="0"/>
              <a:t>Music </a:t>
            </a:r>
            <a:r>
              <a:rPr lang="en-US" sz="1200" dirty="0"/>
              <a:t>is no longer as important as it used to be to </a:t>
            </a:r>
            <a:r>
              <a:rPr lang="en-US" sz="1200" dirty="0" smtClean="0"/>
              <a:t>me</a:t>
            </a:r>
          </a:p>
          <a:p>
            <a:r>
              <a:rPr lang="en-US" sz="1200" dirty="0" smtClean="0"/>
              <a:t>Music </a:t>
            </a:r>
            <a:r>
              <a:rPr lang="en-US" sz="1200" dirty="0"/>
              <a:t>has no particular interest for me </a:t>
            </a:r>
          </a:p>
        </p:txBody>
      </p:sp>
      <p:sp>
        <p:nvSpPr>
          <p:cNvPr id="4" name="Title 3"/>
          <p:cNvSpPr>
            <a:spLocks noGrp="1"/>
          </p:cNvSpPr>
          <p:nvPr>
            <p:ph type="title"/>
          </p:nvPr>
        </p:nvSpPr>
        <p:spPr/>
        <p:txBody>
          <a:bodyPr/>
          <a:lstStyle/>
          <a:p>
            <a:r>
              <a:rPr lang="en-US" dirty="0" smtClean="0"/>
              <a:t>Parameters</a:t>
            </a:r>
            <a:endParaRPr lang="en-US" dirty="0"/>
          </a:p>
        </p:txBody>
      </p:sp>
    </p:spTree>
    <p:extLst>
      <p:ext uri="{BB962C8B-B14F-4D97-AF65-F5344CB8AC3E}">
        <p14:creationId xmlns:p14="http://schemas.microsoft.com/office/powerpoint/2010/main" val="424260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User Questions:</a:t>
            </a:r>
          </a:p>
          <a:p>
            <a:pPr lvl="1"/>
            <a:r>
              <a:rPr lang="en-US" sz="1500" dirty="0"/>
              <a:t>I enjoy actively searching for and discovering music that I have never heard before</a:t>
            </a:r>
          </a:p>
          <a:p>
            <a:pPr lvl="1"/>
            <a:r>
              <a:rPr lang="en-US" sz="1500" dirty="0"/>
              <a:t>I find it easy to find new music</a:t>
            </a:r>
          </a:p>
          <a:p>
            <a:pPr lvl="1"/>
            <a:r>
              <a:rPr lang="en-US" sz="1500" dirty="0"/>
              <a:t>I am constantly interested in and looking for more music</a:t>
            </a:r>
          </a:p>
          <a:p>
            <a:pPr lvl="1"/>
            <a:r>
              <a:rPr lang="en-US" sz="1500" dirty="0"/>
              <a:t>I would like to buy new music but I don’t know what to buy</a:t>
            </a:r>
          </a:p>
          <a:p>
            <a:pPr lvl="1"/>
            <a:r>
              <a:rPr lang="en-US" sz="1500" dirty="0"/>
              <a:t>I used to know where to find music</a:t>
            </a:r>
          </a:p>
          <a:p>
            <a:pPr lvl="1"/>
            <a:r>
              <a:rPr lang="en-US" sz="1500" dirty="0"/>
              <a:t>I am not willing to pay for music</a:t>
            </a:r>
          </a:p>
          <a:p>
            <a:pPr lvl="1"/>
            <a:r>
              <a:rPr lang="en-US" sz="1500" dirty="0"/>
              <a:t>I enjoy music primarily from going out to dance</a:t>
            </a:r>
          </a:p>
          <a:p>
            <a:pPr lvl="1"/>
            <a:r>
              <a:rPr lang="en-US" sz="1500" dirty="0"/>
              <a:t>Music for me is all about nightlife and going out</a:t>
            </a:r>
          </a:p>
          <a:p>
            <a:pPr lvl="1"/>
            <a:r>
              <a:rPr lang="en-US" sz="1500" dirty="0"/>
              <a:t>I am out of touch with new music</a:t>
            </a:r>
          </a:p>
          <a:p>
            <a:pPr lvl="1"/>
            <a:r>
              <a:rPr lang="en-US" sz="1500" dirty="0"/>
              <a:t>My music collection is a source of pride</a:t>
            </a:r>
          </a:p>
          <a:p>
            <a:pPr lvl="1"/>
            <a:r>
              <a:rPr lang="en-US" sz="1500" dirty="0"/>
              <a:t>Pop music is fun</a:t>
            </a:r>
          </a:p>
          <a:p>
            <a:pPr lvl="1"/>
            <a:r>
              <a:rPr lang="en-US" sz="1500" dirty="0"/>
              <a:t>Pop music helps me to escape</a:t>
            </a:r>
          </a:p>
          <a:p>
            <a:pPr lvl="1"/>
            <a:r>
              <a:rPr lang="en-US" sz="1500" dirty="0"/>
              <a:t>I want a multi media experience at my fingertips wherever I go</a:t>
            </a:r>
          </a:p>
          <a:p>
            <a:pPr lvl="1"/>
            <a:r>
              <a:rPr lang="en-US" sz="1500" dirty="0"/>
              <a:t>I love technology</a:t>
            </a:r>
          </a:p>
          <a:p>
            <a:pPr lvl="1"/>
            <a:r>
              <a:rPr lang="en-US" sz="1500" dirty="0"/>
              <a:t>People often ask my advice on music - what to listen to</a:t>
            </a:r>
          </a:p>
          <a:p>
            <a:pPr lvl="1"/>
            <a:r>
              <a:rPr lang="en-US" sz="1500" dirty="0"/>
              <a:t>I would be willing to pay for the opportunity to buy new music pre-release</a:t>
            </a:r>
          </a:p>
          <a:p>
            <a:pPr lvl="1"/>
            <a:r>
              <a:rPr lang="en-US" sz="1500" dirty="0"/>
              <a:t>I find seeing a new artist / band on TV a useful way of discovering new music</a:t>
            </a:r>
          </a:p>
          <a:p>
            <a:pPr lvl="1"/>
            <a:r>
              <a:rPr lang="en-US" sz="1500" dirty="0"/>
              <a:t>I like to be at the cutting edge of new music</a:t>
            </a:r>
          </a:p>
          <a:p>
            <a:pPr lvl="1"/>
            <a:r>
              <a:rPr lang="en-US" sz="1500" dirty="0"/>
              <a:t>I like to know about music before other people</a:t>
            </a:r>
            <a:endParaRPr lang="en-US" sz="1500" dirty="0"/>
          </a:p>
        </p:txBody>
      </p:sp>
      <p:sp>
        <p:nvSpPr>
          <p:cNvPr id="3" name="Title 2"/>
          <p:cNvSpPr>
            <a:spLocks noGrp="1"/>
          </p:cNvSpPr>
          <p:nvPr>
            <p:ph type="title"/>
          </p:nvPr>
        </p:nvSpPr>
        <p:spPr/>
        <p:txBody>
          <a:bodyPr/>
          <a:lstStyle/>
          <a:p>
            <a:r>
              <a:rPr lang="en-US" dirty="0" smtClean="0"/>
              <a:t>Parameters</a:t>
            </a:r>
            <a:endParaRPr lang="en-US" dirty="0"/>
          </a:p>
        </p:txBody>
      </p:sp>
    </p:spTree>
    <p:extLst>
      <p:ext uri="{BB962C8B-B14F-4D97-AF65-F5344CB8AC3E}">
        <p14:creationId xmlns:p14="http://schemas.microsoft.com/office/powerpoint/2010/main" val="864050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234</TotalTime>
  <Words>1602</Words>
  <Application>Microsoft Macintosh PowerPoint</Application>
  <PresentationFormat>On-screen Show (4:3)</PresentationFormat>
  <Paragraphs>234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Grid</vt:lpstr>
      <vt:lpstr>MUSIC DATA ANALYSIS</vt:lpstr>
      <vt:lpstr>OUTLINE</vt:lpstr>
      <vt:lpstr>MOTIVATION</vt:lpstr>
      <vt:lpstr>DATA</vt:lpstr>
      <vt:lpstr>OBTAINING THE DATA</vt:lpstr>
      <vt:lpstr>PARAMETERS</vt:lpstr>
      <vt:lpstr>Parameters</vt:lpstr>
      <vt:lpstr>Parameters</vt:lpstr>
      <vt:lpstr>Parameters</vt:lpstr>
      <vt:lpstr>PARAMETERS</vt:lpstr>
      <vt:lpstr>parameters</vt:lpstr>
      <vt:lpstr>MISSING VALUES &amp; NOISE</vt:lpstr>
      <vt:lpstr>DATA CLEANING</vt:lpstr>
      <vt:lpstr>DATA CLEANING</vt:lpstr>
      <vt:lpstr>DATA CLEANING</vt:lpstr>
      <vt:lpstr>TOOLS USED</vt:lpstr>
      <vt:lpstr>Methods and Algorithms Used</vt:lpstr>
      <vt:lpstr>CURRENT RESULTS</vt:lpstr>
      <vt:lpstr>CURRENT RESULTS</vt:lpstr>
      <vt:lpstr>CURRENT RESULTS</vt:lpstr>
      <vt:lpstr>CURRENT RESULTS</vt:lpstr>
      <vt:lpstr>CURRENT RESULTS</vt:lpstr>
      <vt:lpstr>CURRENT RESULTS</vt:lpstr>
      <vt:lpstr>CURRENT RESULTS</vt:lpstr>
      <vt:lpstr>Current results</vt:lpstr>
      <vt:lpstr>Feature work</vt:lpstr>
      <vt:lpstr>Thanks</vt:lpstr>
    </vt:vector>
  </TitlesOfParts>
  <Company>İsik Üniversitesi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DATA ANALYSIS</dc:title>
  <dc:creator>Acar Erdinç</dc:creator>
  <cp:lastModifiedBy>Acar Erdinç</cp:lastModifiedBy>
  <cp:revision>18</cp:revision>
  <dcterms:created xsi:type="dcterms:W3CDTF">2012-12-02T10:22:29Z</dcterms:created>
  <dcterms:modified xsi:type="dcterms:W3CDTF">2012-12-03T00:24:44Z</dcterms:modified>
</cp:coreProperties>
</file>